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51"/>
  </p:notesMasterIdLst>
  <p:sldIdLst>
    <p:sldId id="362" r:id="rId2"/>
    <p:sldId id="363" r:id="rId3"/>
    <p:sldId id="364" r:id="rId4"/>
    <p:sldId id="365" r:id="rId5"/>
    <p:sldId id="367" r:id="rId6"/>
    <p:sldId id="368" r:id="rId7"/>
    <p:sldId id="369" r:id="rId8"/>
    <p:sldId id="370" r:id="rId9"/>
    <p:sldId id="361" r:id="rId10"/>
    <p:sldId id="283" r:id="rId11"/>
    <p:sldId id="293" r:id="rId12"/>
    <p:sldId id="304" r:id="rId13"/>
    <p:sldId id="407" r:id="rId14"/>
    <p:sldId id="406" r:id="rId15"/>
    <p:sldId id="297" r:id="rId16"/>
    <p:sldId id="405" r:id="rId17"/>
    <p:sldId id="408" r:id="rId18"/>
    <p:sldId id="352" r:id="rId19"/>
    <p:sldId id="351" r:id="rId20"/>
    <p:sldId id="349" r:id="rId21"/>
    <p:sldId id="385" r:id="rId22"/>
    <p:sldId id="409" r:id="rId23"/>
    <p:sldId id="387" r:id="rId24"/>
    <p:sldId id="388" r:id="rId25"/>
    <p:sldId id="389" r:id="rId26"/>
    <p:sldId id="442" r:id="rId27"/>
    <p:sldId id="390" r:id="rId28"/>
    <p:sldId id="410" r:id="rId29"/>
    <p:sldId id="411" r:id="rId30"/>
    <p:sldId id="430" r:id="rId31"/>
    <p:sldId id="418" r:id="rId32"/>
    <p:sldId id="419" r:id="rId33"/>
    <p:sldId id="438" r:id="rId34"/>
    <p:sldId id="439" r:id="rId35"/>
    <p:sldId id="417" r:id="rId36"/>
    <p:sldId id="435" r:id="rId37"/>
    <p:sldId id="436" r:id="rId38"/>
    <p:sldId id="440" r:id="rId39"/>
    <p:sldId id="441" r:id="rId40"/>
    <p:sldId id="432" r:id="rId41"/>
    <p:sldId id="421" r:id="rId42"/>
    <p:sldId id="434" r:id="rId43"/>
    <p:sldId id="433" r:id="rId44"/>
    <p:sldId id="437" r:id="rId45"/>
    <p:sldId id="412" r:id="rId46"/>
    <p:sldId id="397" r:id="rId47"/>
    <p:sldId id="403" r:id="rId48"/>
    <p:sldId id="443" r:id="rId49"/>
    <p:sldId id="404" r:id="rId50"/>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0629" autoAdjust="0"/>
  </p:normalViewPr>
  <p:slideViewPr>
    <p:cSldViewPr>
      <p:cViewPr>
        <p:scale>
          <a:sx n="100" d="100"/>
          <a:sy n="100" d="100"/>
        </p:scale>
        <p:origin x="-1956"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09/03/2016</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cc.ac.uk/resources/policy-and-legal/institutional-data-policies/uk-institutional-data-polici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400" dirty="0" smtClean="0">
                <a:solidFill>
                  <a:schemeClr val="accent6"/>
                </a:solidFill>
                <a:ea typeface="ＭＳ Ｐゴシック" pitchFamily="34" charset="-128"/>
                <a:cs typeface="Arial" charset="0"/>
              </a:rPr>
              <a:t>We looked a bit at the drivers for data sharing earlier but it is important to stress the potential benefits to be </a:t>
            </a:r>
            <a:r>
              <a:rPr lang="en-US" sz="2400" dirty="0" err="1" smtClean="0">
                <a:solidFill>
                  <a:schemeClr val="accent6"/>
                </a:solidFill>
                <a:ea typeface="ＭＳ Ｐゴシック" pitchFamily="34" charset="-128"/>
                <a:cs typeface="Arial" charset="0"/>
              </a:rPr>
              <a:t>realised</a:t>
            </a:r>
            <a:r>
              <a:rPr lang="en-US" sz="2400" baseline="0" dirty="0" smtClean="0">
                <a:solidFill>
                  <a:schemeClr val="accent6"/>
                </a:solidFill>
                <a:ea typeface="ＭＳ Ｐゴシック" pitchFamily="34" charset="-128"/>
                <a:cs typeface="Arial" charset="0"/>
              </a:rPr>
              <a:t> as well. </a:t>
            </a:r>
            <a:r>
              <a:rPr lang="en-US" sz="2400" dirty="0" smtClean="0">
                <a:solidFill>
                  <a:schemeClr val="accent6"/>
                </a:solidFill>
                <a:ea typeface="ＭＳ Ｐゴシック" pitchFamily="34" charset="-128"/>
                <a:cs typeface="Arial" charset="0"/>
              </a:rPr>
              <a:t> </a:t>
            </a:r>
          </a:p>
          <a:p>
            <a:pPr>
              <a:buNone/>
            </a:pPr>
            <a:endParaRPr lang="en-US" sz="2400" dirty="0" smtClean="0">
              <a:solidFill>
                <a:schemeClr val="accent6"/>
              </a:solidFill>
              <a:ea typeface="ＭＳ Ｐゴシック" pitchFamily="34" charset="-128"/>
              <a:cs typeface="Arial" charset="0"/>
            </a:endParaRPr>
          </a:p>
          <a:p>
            <a:pPr>
              <a:buNone/>
            </a:pPr>
            <a:endParaRPr lang="en-US" sz="2400" dirty="0" smtClean="0">
              <a:solidFill>
                <a:schemeClr val="accent6"/>
              </a:solidFill>
              <a:ea typeface="ＭＳ Ｐゴシック" pitchFamily="34" charset="-128"/>
              <a:cs typeface="Arial" charset="0"/>
            </a:endParaRPr>
          </a:p>
          <a:p>
            <a:pPr>
              <a:buNone/>
            </a:pPr>
            <a:r>
              <a:rPr lang="en-US" sz="2400" dirty="0" smtClean="0">
                <a:solidFill>
                  <a:schemeClr val="accent6"/>
                </a:solidFill>
                <a:ea typeface="ＭＳ Ｐゴシック" pitchFamily="34" charset="-128"/>
                <a:cs typeface="Arial" charset="0"/>
              </a:rPr>
              <a:t>Duplication – some funders want evidence in</a:t>
            </a:r>
            <a:r>
              <a:rPr lang="en-US" sz="2400" baseline="0" dirty="0" smtClean="0">
                <a:solidFill>
                  <a:schemeClr val="accent6"/>
                </a:solidFill>
                <a:ea typeface="ＭＳ Ｐゴシック" pitchFamily="34" charset="-128"/>
                <a:cs typeface="Arial" charset="0"/>
              </a:rPr>
              <a:t> applications that researchers are not re-collecting data that already exists. At a minimum, it is a good idea to at check and funder sponsored data </a:t>
            </a:r>
            <a:r>
              <a:rPr lang="en-US" sz="2400" baseline="0" dirty="0" err="1" smtClean="0">
                <a:solidFill>
                  <a:schemeClr val="accent6"/>
                </a:solidFill>
                <a:ea typeface="ＭＳ Ｐゴシック" pitchFamily="34" charset="-128"/>
                <a:cs typeface="Arial" charset="0"/>
              </a:rPr>
              <a:t>centre</a:t>
            </a:r>
            <a:r>
              <a:rPr lang="en-US" sz="2400" baseline="0" dirty="0" smtClean="0">
                <a:solidFill>
                  <a:schemeClr val="accent6"/>
                </a:solidFill>
                <a:ea typeface="ＭＳ Ｐゴシック" pitchFamily="34" charset="-128"/>
                <a:cs typeface="Arial" charset="0"/>
              </a:rPr>
              <a:t> to see if the research proposed has already been carried out. If so, the researcher will need to justify why the data needs to be collected again (quality, scope </a:t>
            </a:r>
            <a:r>
              <a:rPr lang="en-US" sz="2400" baseline="0" dirty="0" err="1" smtClean="0">
                <a:solidFill>
                  <a:schemeClr val="accent6"/>
                </a:solidFill>
                <a:ea typeface="ＭＳ Ｐゴシック" pitchFamily="34" charset="-128"/>
                <a:cs typeface="Arial" charset="0"/>
              </a:rPr>
              <a:t>etc</a:t>
            </a:r>
            <a:r>
              <a:rPr lang="en-US" sz="2400" baseline="0" dirty="0" smtClean="0">
                <a:solidFill>
                  <a:schemeClr val="accent6"/>
                </a:solidFill>
                <a:ea typeface="ＭＳ Ｐゴシック" pitchFamily="34" charset="-128"/>
                <a:cs typeface="Arial" charset="0"/>
              </a:rPr>
              <a:t>). </a:t>
            </a:r>
            <a:endParaRPr lang="en-US" sz="2400" dirty="0" smtClean="0">
              <a:solidFill>
                <a:schemeClr val="accent6"/>
              </a:solidFill>
              <a:ea typeface="ＭＳ Ｐゴシック" pitchFamily="34" charset="-128"/>
              <a:cs typeface="Arial" charset="0"/>
            </a:endParaRPr>
          </a:p>
          <a:p>
            <a:pPr>
              <a:buNone/>
            </a:pPr>
            <a:endParaRPr lang="en-GB" sz="2000" dirty="0" smtClean="0">
              <a:cs typeface="Times New Roman" pitchFamily="18" charset="0"/>
            </a:endParaRPr>
          </a:p>
          <a:p>
            <a:pPr>
              <a:buNone/>
            </a:pPr>
            <a:r>
              <a:rPr lang="en-GB" sz="2000" dirty="0" smtClean="0">
                <a:cs typeface="Times New Roman" pitchFamily="18" charset="0"/>
              </a:rPr>
              <a:t>Integrity – RDM is just part of good research practice. Worrying statistics recently about the low number of published research that is </a:t>
            </a:r>
            <a:r>
              <a:rPr lang="en-GB" sz="2000" dirty="0" err="1" smtClean="0">
                <a:cs typeface="Times New Roman" pitchFamily="18" charset="0"/>
              </a:rPr>
              <a:t>reproducable</a:t>
            </a:r>
            <a:r>
              <a:rPr lang="en-GB" sz="2000" dirty="0" smtClean="0">
                <a:cs typeface="Times New Roman" pitchFamily="18" charset="0"/>
              </a:rPr>
              <a:t>. Most HEIs keen to improve</a:t>
            </a:r>
            <a:r>
              <a:rPr lang="en-GB" sz="2000" baseline="0" dirty="0" smtClean="0">
                <a:cs typeface="Times New Roman" pitchFamily="18" charset="0"/>
              </a:rPr>
              <a:t> research integrity. </a:t>
            </a:r>
            <a:endParaRPr lang="en-GB" sz="2000" dirty="0" smtClean="0">
              <a:cs typeface="Times New Roman" pitchFamily="18" charset="0"/>
            </a:endParaRPr>
          </a:p>
          <a:p>
            <a:pPr>
              <a:buNone/>
            </a:pPr>
            <a:endParaRPr lang="en-GB" sz="2000" dirty="0" smtClean="0">
              <a:cs typeface="Times New Roman" pitchFamily="18" charset="0"/>
            </a:endParaRPr>
          </a:p>
          <a:p>
            <a:pPr>
              <a:buNone/>
            </a:pPr>
            <a:r>
              <a:rPr lang="en-GB" sz="2000" dirty="0" smtClean="0">
                <a:cs typeface="Times New Roman" pitchFamily="18" charset="0"/>
              </a:rPr>
              <a:t>Collaborative opportunities</a:t>
            </a:r>
            <a:r>
              <a:rPr lang="en-GB" sz="2000" baseline="0" dirty="0" smtClean="0">
                <a:cs typeface="Times New Roman" pitchFamily="18" charset="0"/>
              </a:rPr>
              <a:t> – by making research outputs more visible and understandable to those outside their discipline, researchers may find that they are invited into more interdisciplinary proposals. HEIs and funders very keen on </a:t>
            </a:r>
            <a:r>
              <a:rPr lang="en-GB" sz="2000" baseline="0" dirty="0" err="1" smtClean="0">
                <a:cs typeface="Times New Roman" pitchFamily="18" charset="0"/>
              </a:rPr>
              <a:t>interdisciplinarity</a:t>
            </a:r>
            <a:r>
              <a:rPr lang="en-GB" sz="2000" baseline="0" dirty="0" smtClean="0">
                <a:cs typeface="Times New Roman" pitchFamily="18" charset="0"/>
              </a:rPr>
              <a:t>. </a:t>
            </a:r>
            <a:endParaRPr lang="en-GB" sz="2000" dirty="0" smtClean="0">
              <a:cs typeface="Times New Roman" pitchFamily="18" charset="0"/>
            </a:endParaRPr>
          </a:p>
          <a:p>
            <a:pPr>
              <a:buNone/>
            </a:pPr>
            <a:endParaRPr lang="en-GB" sz="2000" dirty="0" smtClean="0">
              <a:cs typeface="Times New Roman" pitchFamily="18" charset="0"/>
            </a:endParaRPr>
          </a:p>
          <a:p>
            <a:pPr>
              <a:buNone/>
            </a:pPr>
            <a:r>
              <a:rPr lang="en-GB" sz="2000" dirty="0" smtClean="0">
                <a:cs typeface="Times New Roman" pitchFamily="18" charset="0"/>
              </a:rPr>
              <a:t>More citations – recent studies</a:t>
            </a:r>
            <a:r>
              <a:rPr lang="en-GB" sz="2000" baseline="0" dirty="0" smtClean="0">
                <a:cs typeface="Times New Roman" pitchFamily="18" charset="0"/>
              </a:rPr>
              <a:t> have revealed anywhere between a </a:t>
            </a:r>
            <a:r>
              <a:rPr lang="en-GB" sz="2000" dirty="0" smtClean="0">
                <a:cs typeface="Times New Roman" pitchFamily="18" charset="0"/>
              </a:rPr>
              <a:t>9-30% increase in citations for those who make their data available along with their publications. As seen</a:t>
            </a:r>
            <a:r>
              <a:rPr lang="en-GB" sz="2000" baseline="0" dirty="0" smtClean="0">
                <a:cs typeface="Times New Roman" pitchFamily="18" charset="0"/>
              </a:rPr>
              <a:t> in the recent REF, this is always a good thing for researchers’ status and that of the HEIs who employ them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3933191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what do we mean by data sharing? We are making data</a:t>
            </a:r>
            <a:r>
              <a:rPr lang="en-GB" baseline="0" dirty="0" smtClean="0"/>
              <a:t> available to researchers for scholarly work. </a:t>
            </a:r>
          </a:p>
          <a:p>
            <a:endParaRPr lang="en-GB" baseline="0" dirty="0" smtClean="0"/>
          </a:p>
          <a:p>
            <a:r>
              <a:rPr lang="en-GB" baseline="0" dirty="0" smtClean="0"/>
              <a:t>While the researchers themselves will have a key role to play in sharing data, it is important to note that they are not the only stakeholders involved in the process. </a:t>
            </a:r>
          </a:p>
          <a:p>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Research participants – informed consent is required (come back to this later) </a:t>
            </a:r>
          </a:p>
          <a:p>
            <a:pPr marL="171450" indent="-171450">
              <a:buFont typeface="Arial" panose="020B0604020202020204" pitchFamily="34" charset="0"/>
              <a:buChar char="•"/>
            </a:pPr>
            <a:r>
              <a:rPr lang="en-GB" baseline="0" dirty="0" smtClean="0"/>
              <a:t>Commercial – identify what can and can’t be shared and make this explicit. </a:t>
            </a:r>
          </a:p>
          <a:p>
            <a:pPr marL="171450" indent="-171450">
              <a:buFont typeface="Arial" panose="020B0604020202020204" pitchFamily="34" charset="0"/>
              <a:buChar char="•"/>
            </a:pPr>
            <a:r>
              <a:rPr lang="en-GB" baseline="0" dirty="0" smtClean="0"/>
              <a:t>Repository – how will data be made visible? </a:t>
            </a:r>
          </a:p>
          <a:p>
            <a:pPr marL="171450" indent="-171450">
              <a:buFont typeface="Arial" panose="020B0604020202020204" pitchFamily="34" charset="0"/>
              <a:buChar char="•"/>
            </a:pPr>
            <a:r>
              <a:rPr lang="en-GB" baseline="0" dirty="0" smtClean="0"/>
              <a:t>Support staff – e.g., Library staff to help describe data to make it easier to find and understand.</a:t>
            </a:r>
          </a:p>
          <a:p>
            <a:pPr marL="171450" indent="-171450">
              <a:buFont typeface="Arial" panose="020B0604020202020204" pitchFamily="34" charset="0"/>
              <a:buChar char="•"/>
            </a:pPr>
            <a:r>
              <a:rPr lang="en-GB" baseline="0" dirty="0" smtClean="0"/>
              <a:t>Secondary user – when sharing data, researchers can ask </a:t>
            </a:r>
            <a:r>
              <a:rPr lang="en-GB" baseline="0" dirty="0" err="1" smtClean="0"/>
              <a:t>reusers</a:t>
            </a:r>
            <a:r>
              <a:rPr lang="en-GB" baseline="0" dirty="0" smtClean="0"/>
              <a:t> to tick that they accept terms and conditions regarding fair use </a:t>
            </a:r>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dirty="0"/>
          </a:p>
        </p:txBody>
      </p:sp>
    </p:spTree>
    <p:extLst>
      <p:ext uri="{BB962C8B-B14F-4D97-AF65-F5344CB8AC3E}">
        <p14:creationId xmlns:p14="http://schemas.microsoft.com/office/powerpoint/2010/main" val="156580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GB" dirty="0" smtClean="0"/>
              <a:t>When dealing with</a:t>
            </a:r>
            <a:r>
              <a:rPr lang="en-GB" baseline="0" dirty="0" smtClean="0"/>
              <a:t> sensitive data, there will need to be a b</a:t>
            </a:r>
            <a:r>
              <a:rPr lang="en-GB" dirty="0" smtClean="0"/>
              <a:t>alance between data protection with data sharing.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GB" dirty="0" smtClean="0"/>
              <a:t>Best to make early contact with ethics team for advice and guidance. Often, institutional workflows mean that researchers only speak to ethics advisors</a:t>
            </a:r>
            <a:r>
              <a:rPr lang="en-GB" baseline="0" dirty="0" smtClean="0"/>
              <a:t> when a grant has been awarded. This could be a risk as there may be a failure to reflect the aims for data sharing as outlined in the proposal once the award ahs been made.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 terms of costing, a delay in understanding what can and can’t be shared may mean that the grant application does not reflect the costs associated with data sharing. E.g., a small award of £10K where research participants will be interviewed and the interviews will be video-taped. Unless there is informed consent, it may mean that the video data cannot be shared without expensive </a:t>
            </a:r>
            <a:r>
              <a:rPr lang="en-GB" baseline="0" dirty="0" err="1" smtClean="0"/>
              <a:t>anonymisation</a:t>
            </a:r>
            <a:r>
              <a:rPr lang="en-GB" baseline="0" dirty="0" smtClean="0"/>
              <a:t>. In many cases, this can cost more than the original grant is worth. Best to decide early what participants will sign up to and to look for more cost effective alternatives (e.g., video data won’t be shared but anonymised transcripts will be).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GB"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GB" b="0" baseline="0" dirty="0" smtClean="0"/>
              <a:t>Who will have access and when – timing is important. Decide who will have access and how during the life of the project. Will any security measures need to be in place for sharing between partners? </a:t>
            </a:r>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For projects involving commercial partners, much of the information requested in the data management plan may be covered in industrial agreements that are drawn up either at the pre-award or in-award phases. There may be potential to reuse the information provided in the data management plan for the industrial agreement and vice versa.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7BC7BE3-7294-4AE3-B0E1-5A52E80B3FD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gn="ctr" eaLnBrk="1" hangingPunct="1">
              <a:lnSpc>
                <a:spcPct val="75000"/>
              </a:lnSpc>
              <a:buFontTx/>
              <a:buNone/>
            </a:pPr>
            <a:endParaRPr lang="en-GB"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t>Not just looking for an indication that data will be shared in grant applications, f</a:t>
            </a:r>
            <a:r>
              <a:rPr lang="en-GB" dirty="0" smtClean="0"/>
              <a:t>unders want details</a:t>
            </a:r>
            <a:r>
              <a:rPr lang="en-GB" baseline="0" dirty="0" smtClean="0"/>
              <a:t> on how it will be shared and made visible.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800" dirty="0" smtClean="0"/>
              <a:t>Several HEIs are developing new data repositories and/or extending their publications repository to cover research data. Please note though that these are not intended to replace national, subject or other established data repositories. Many</a:t>
            </a:r>
            <a:r>
              <a:rPr lang="en-GB" altLang="en-US" sz="2800" baseline="0" dirty="0" smtClean="0"/>
              <a:t> HEIs choosing to accept data </a:t>
            </a:r>
            <a:r>
              <a:rPr lang="en-GB" altLang="en-US" sz="2800" b="1" baseline="0" dirty="0" smtClean="0"/>
              <a:t>ONLY IF </a:t>
            </a:r>
            <a:r>
              <a:rPr lang="en-GB" altLang="en-US" sz="2800" baseline="0" dirty="0" smtClean="0"/>
              <a:t>there is no other suitable place of deposit. </a:t>
            </a:r>
            <a:r>
              <a:rPr lang="en-GB" altLang="en-US" sz="2800" dirty="0" smtClean="0"/>
              <a:t> I.e., a place of last resort.</a:t>
            </a:r>
            <a:r>
              <a:rPr lang="en-GB" altLang="en-US" sz="2800" baseline="0" dirty="0" smtClean="0"/>
              <a:t> </a:t>
            </a:r>
            <a:endParaRPr lang="en-GB" altLang="en-US" dirty="0" smtClean="0">
              <a:latin typeface="Times New Roman" pitchFamily="18" charset="0"/>
            </a:endParaRPr>
          </a:p>
        </p:txBody>
      </p:sp>
      <p:sp>
        <p:nvSpPr>
          <p:cNvPr id="72708" name="Slide Number Placeholder 3"/>
          <p:cNvSpPr txBox="1">
            <a:spLocks noGrp="1"/>
          </p:cNvSpPr>
          <p:nvPr/>
        </p:nvSpPr>
        <p:spPr bwMode="auto">
          <a:xfrm>
            <a:off x="3849899" y="9378955"/>
            <a:ext cx="294618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FDB543F-C9CC-4FB9-B59A-0B40C482BAB3}" type="slidenum">
              <a:rPr lang="en-GB" altLang="en-US"/>
              <a:pPr algn="r" eaLnBrk="1" hangingPunct="1">
                <a:spcBef>
                  <a:spcPct val="0"/>
                </a:spcBef>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Many funders support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and will expect that the data is deposited at the end of the project. In these cases, the researchers just need to be sure to register this with the university so that a link between the published output(s) and the underlying data are recorded to comply with the RCUK OA policy. </a:t>
            </a:r>
          </a:p>
          <a:p>
            <a:pPr eaLnBrk="1" hangingPunct="1"/>
            <a:endParaRPr lang="en-US" dirty="0" smtClean="0">
              <a:latin typeface="Times New Roman" pitchFamily="18" charset="0"/>
              <a:cs typeface="Arial" pitchFamily="34" charset="0"/>
            </a:endParaRPr>
          </a:p>
          <a:p>
            <a:pPr eaLnBrk="1" hangingPunct="1"/>
            <a:r>
              <a:rPr lang="en-GB" sz="1200" b="0" i="0" kern="1200" dirty="0" smtClean="0">
                <a:solidFill>
                  <a:schemeClr val="tx1"/>
                </a:solidFill>
                <a:effectLst/>
                <a:latin typeface="+mn-lt"/>
                <a:ea typeface="+mn-ea"/>
                <a:cs typeface="+mn-cs"/>
              </a:rPr>
              <a:t>If there is no funder-specific data centre, there</a:t>
            </a:r>
            <a:r>
              <a:rPr lang="en-GB" sz="1200" b="0" i="0" kern="1200" baseline="0" dirty="0" smtClean="0">
                <a:solidFill>
                  <a:schemeClr val="tx1"/>
                </a:solidFill>
                <a:effectLst/>
                <a:latin typeface="+mn-lt"/>
                <a:ea typeface="+mn-ea"/>
                <a:cs typeface="+mn-cs"/>
              </a:rPr>
              <a:t> may be other places of deposit available. </a:t>
            </a:r>
          </a:p>
          <a:p>
            <a:pPr eaLnBrk="1" hangingPunct="1"/>
            <a:endParaRPr lang="en-GB" sz="1200" b="0" i="0" kern="1200" baseline="0" dirty="0" smtClean="0">
              <a:solidFill>
                <a:schemeClr val="tx1"/>
              </a:solidFill>
              <a:effectLst/>
              <a:latin typeface="+mn-lt"/>
              <a:ea typeface="+mn-ea"/>
              <a:cs typeface="+mn-cs"/>
            </a:endParaRPr>
          </a:p>
          <a:p>
            <a:pPr eaLnBrk="1" hangingPunct="1"/>
            <a:r>
              <a:rPr lang="en-GB" sz="1200" b="0" i="0" kern="1200" dirty="0" err="1" smtClean="0">
                <a:solidFill>
                  <a:schemeClr val="tx1"/>
                </a:solidFill>
                <a:effectLst/>
                <a:latin typeface="+mn-lt"/>
                <a:ea typeface="+mn-ea"/>
                <a:cs typeface="+mn-cs"/>
              </a:rPr>
              <a:t>Zenodo</a:t>
            </a:r>
            <a:r>
              <a:rPr lang="en-GB" sz="1200" b="0" i="0" kern="1200" dirty="0" smtClean="0">
                <a:solidFill>
                  <a:schemeClr val="tx1"/>
                </a:solidFill>
                <a:effectLst/>
                <a:latin typeface="+mn-lt"/>
                <a:ea typeface="+mn-ea"/>
                <a:cs typeface="+mn-cs"/>
              </a:rPr>
              <a:t> – If you have no access to an </a:t>
            </a:r>
            <a:r>
              <a:rPr lang="en-GB" sz="1200" b="0" i="0" kern="1200" dirty="0" err="1" smtClean="0">
                <a:solidFill>
                  <a:schemeClr val="tx1"/>
                </a:solidFill>
                <a:effectLst/>
                <a:latin typeface="+mn-lt"/>
                <a:ea typeface="+mn-ea"/>
                <a:cs typeface="+mn-cs"/>
              </a:rPr>
              <a:t>OpenAIRE</a:t>
            </a:r>
            <a:r>
              <a:rPr lang="en-GB" sz="1200" b="0" i="0" kern="1200" dirty="0" smtClean="0">
                <a:solidFill>
                  <a:schemeClr val="tx1"/>
                </a:solidFill>
                <a:effectLst/>
                <a:latin typeface="+mn-lt"/>
                <a:ea typeface="+mn-ea"/>
                <a:cs typeface="+mn-cs"/>
              </a:rPr>
              <a:t> compliant repository, an institutional repository or a subject repository, </a:t>
            </a:r>
            <a:r>
              <a:rPr lang="en-GB" sz="1200" b="0" i="0" kern="1200" dirty="0" err="1" smtClean="0">
                <a:solidFill>
                  <a:schemeClr val="tx1"/>
                </a:solidFill>
                <a:effectLst/>
                <a:latin typeface="+mn-lt"/>
                <a:ea typeface="+mn-ea"/>
                <a:cs typeface="+mn-cs"/>
              </a:rPr>
              <a:t>Zenodo</a:t>
            </a:r>
            <a:r>
              <a:rPr lang="en-GB" sz="1200" b="0" i="0" kern="1200" dirty="0" smtClean="0">
                <a:solidFill>
                  <a:schemeClr val="tx1"/>
                </a:solidFill>
                <a:effectLst/>
                <a:latin typeface="+mn-lt"/>
                <a:ea typeface="+mn-ea"/>
                <a:cs typeface="+mn-cs"/>
              </a:rPr>
              <a:t>, hosted by CERN, will enable you to deposit your article and/or research data. </a:t>
            </a:r>
            <a:r>
              <a:rPr lang="en-GB" sz="1200" b="0" i="0" kern="1200" dirty="0" err="1" smtClean="0">
                <a:solidFill>
                  <a:schemeClr val="tx1"/>
                </a:solidFill>
                <a:effectLst/>
                <a:latin typeface="+mn-lt"/>
                <a:ea typeface="+mn-ea"/>
                <a:cs typeface="+mn-cs"/>
              </a:rPr>
              <a:t>Zenodo</a:t>
            </a:r>
            <a:r>
              <a:rPr lang="en-GB" sz="1200" b="0" i="0" kern="1200" dirty="0" smtClean="0">
                <a:solidFill>
                  <a:schemeClr val="tx1"/>
                </a:solidFill>
                <a:effectLst/>
                <a:latin typeface="+mn-lt"/>
                <a:ea typeface="+mn-ea"/>
                <a:cs typeface="+mn-cs"/>
              </a:rPr>
              <a:t> exposes its data to </a:t>
            </a:r>
            <a:r>
              <a:rPr lang="en-GB" sz="1200" b="0" i="0" kern="1200" dirty="0" err="1" smtClean="0">
                <a:solidFill>
                  <a:schemeClr val="tx1"/>
                </a:solidFill>
                <a:effectLst/>
                <a:latin typeface="+mn-lt"/>
                <a:ea typeface="+mn-ea"/>
                <a:cs typeface="+mn-cs"/>
              </a:rPr>
              <a:t>OpenAIRE</a:t>
            </a:r>
            <a:r>
              <a:rPr lang="en-GB" sz="1200" b="0" i="0" kern="1200" dirty="0" smtClean="0">
                <a:solidFill>
                  <a:schemeClr val="tx1"/>
                </a:solidFill>
                <a:effectLst/>
                <a:latin typeface="+mn-lt"/>
                <a:ea typeface="+mn-ea"/>
                <a:cs typeface="+mn-cs"/>
              </a:rPr>
              <a:t>, helping researchers to comply with the Open Access demands from the EC and the ERCs.</a:t>
            </a:r>
          </a:p>
          <a:p>
            <a:pPr eaLnBrk="1" hangingPunct="1"/>
            <a:endParaRPr lang="en-GB" sz="1200" b="0" i="0" kern="1200" dirty="0" smtClean="0">
              <a:solidFill>
                <a:schemeClr val="tx1"/>
              </a:solidFill>
              <a:effectLst/>
              <a:latin typeface="+mn-lt"/>
              <a:ea typeface="+mn-ea"/>
              <a:cs typeface="+mn-cs"/>
            </a:endParaRPr>
          </a:p>
          <a:p>
            <a:pPr eaLnBrk="1" hangingPunct="1"/>
            <a:r>
              <a:rPr lang="en-GB" sz="1200" b="0" i="0" kern="1200" dirty="0" err="1" smtClean="0">
                <a:solidFill>
                  <a:schemeClr val="tx1"/>
                </a:solidFill>
                <a:effectLst/>
                <a:latin typeface="+mn-lt"/>
                <a:ea typeface="+mn-ea"/>
                <a:cs typeface="+mn-cs"/>
              </a:rPr>
              <a:t>Figshare</a:t>
            </a:r>
            <a:r>
              <a:rPr lang="en-GB" sz="1200" b="0" i="0" kern="120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fig</a:t>
            </a:r>
            <a:r>
              <a:rPr lang="en-GB" sz="1200" b="1" i="0" kern="1200" dirty="0" err="1" smtClean="0">
                <a:solidFill>
                  <a:schemeClr val="tx1"/>
                </a:solidFill>
                <a:effectLst/>
                <a:latin typeface="+mn-lt"/>
                <a:ea typeface="+mn-ea"/>
                <a:cs typeface="+mn-cs"/>
              </a:rPr>
              <a:t>share</a:t>
            </a:r>
            <a:r>
              <a:rPr lang="en-GB" sz="1200" b="0" i="0" kern="1200" dirty="0" smtClean="0">
                <a:solidFill>
                  <a:schemeClr val="tx1"/>
                </a:solidFill>
                <a:effectLst/>
                <a:latin typeface="+mn-lt"/>
                <a:ea typeface="+mn-ea"/>
                <a:cs typeface="+mn-cs"/>
              </a:rPr>
              <a:t> is a repository where users can make all of their research outputs available in a citable, shareable </a:t>
            </a:r>
            <a:r>
              <a:rPr lang="en-GB" sz="1200" b="0" i="0" kern="1200" dirty="0" err="1" smtClean="0">
                <a:solidFill>
                  <a:schemeClr val="tx1"/>
                </a:solidFill>
                <a:effectLst/>
                <a:latin typeface="+mn-lt"/>
                <a:ea typeface="+mn-ea"/>
                <a:cs typeface="+mn-cs"/>
              </a:rPr>
              <a:t>anddiscoverable</a:t>
            </a:r>
            <a:r>
              <a:rPr lang="en-GB" sz="1200" b="0" i="0" kern="1200" dirty="0" smtClean="0">
                <a:solidFill>
                  <a:schemeClr val="tx1"/>
                </a:solidFill>
                <a:effectLst/>
                <a:latin typeface="+mn-lt"/>
                <a:ea typeface="+mn-ea"/>
                <a:cs typeface="+mn-cs"/>
              </a:rPr>
              <a:t> manner.</a:t>
            </a:r>
            <a:endParaRPr lang="en-US" dirty="0" smtClean="0">
              <a:latin typeface="Times New Roman" pitchFamily="18" charset="0"/>
              <a:cs typeface="Arial" pitchFamily="34" charset="0"/>
            </a:endParaRPr>
          </a:p>
        </p:txBody>
      </p:sp>
      <p:sp>
        <p:nvSpPr>
          <p:cNvPr id="57348" name="Slide Number Placeholder 3"/>
          <p:cNvSpPr>
            <a:spLocks noGrp="1"/>
          </p:cNvSpPr>
          <p:nvPr>
            <p:ph type="sldNum" sz="quarter"/>
          </p:nvPr>
        </p:nvSpPr>
        <p:spPr>
          <a:noFill/>
        </p:spPr>
        <p:txBody>
          <a:bodyPr/>
          <a:lstStyle/>
          <a:p>
            <a:pPr defTabSz="436696">
              <a:tabLst>
                <a:tab pos="691679" algn="l"/>
                <a:tab pos="1384824" algn="l"/>
                <a:tab pos="2076502" algn="l"/>
                <a:tab pos="2769646" algn="l"/>
              </a:tabLst>
            </a:pPr>
            <a:fld id="{3A27C5E5-8692-426B-BE7B-E84320ACA12A}" type="slidenum">
              <a:rPr lang="en-GB" smtClean="0">
                <a:latin typeface="DejaVu Sans Condensed"/>
                <a:ea typeface="DejaVu Sans Condensed"/>
                <a:cs typeface="DejaVu Sans Condensed"/>
              </a:rPr>
              <a:pPr defTabSz="436696">
                <a:tabLst>
                  <a:tab pos="691679" algn="l"/>
                  <a:tab pos="1384824" algn="l"/>
                  <a:tab pos="2076502" algn="l"/>
                  <a:tab pos="2769646" algn="l"/>
                </a:tabLst>
              </a:pPr>
              <a:t>14</a:t>
            </a:fld>
            <a:endParaRPr lang="en-GB" dirty="0" smtClean="0">
              <a:latin typeface="DejaVu Sans Condensed"/>
              <a:ea typeface="DejaVu Sans Condensed"/>
              <a:cs typeface="DejaVu Sans Condense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15</a:t>
            </a:fld>
            <a:endParaRPr lang="en-GB"/>
          </a:p>
        </p:txBody>
      </p:sp>
    </p:spTree>
    <p:extLst>
      <p:ext uri="{BB962C8B-B14F-4D97-AF65-F5344CB8AC3E}">
        <p14:creationId xmlns:p14="http://schemas.microsoft.com/office/powerpoint/2010/main" val="193265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License the data so it is clear how it can be reused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Make sure it’s clear how to cite the data</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16</a:t>
            </a:fld>
            <a:endParaRPr lang="en-GB"/>
          </a:p>
        </p:txBody>
      </p:sp>
    </p:spTree>
    <p:extLst>
      <p:ext uri="{BB962C8B-B14F-4D97-AF65-F5344CB8AC3E}">
        <p14:creationId xmlns:p14="http://schemas.microsoft.com/office/powerpoint/2010/main" val="124451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17</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31863" y="741363"/>
            <a:ext cx="4935537" cy="3702050"/>
          </a:xfrm>
          <a:ln/>
        </p:spPr>
      </p:sp>
      <p:sp>
        <p:nvSpPr>
          <p:cNvPr id="48130" name="Rectangle 3"/>
          <p:cNvSpPr>
            <a:spLocks noGrp="1" noChangeArrowheads="1"/>
          </p:cNvSpPr>
          <p:nvPr>
            <p:ph type="body" idx="1"/>
          </p:nvPr>
        </p:nvSpPr>
        <p:spPr>
          <a:xfrm>
            <a:off x="905952" y="4689771"/>
            <a:ext cx="4985772" cy="4443183"/>
          </a:xfrm>
          <a:noFill/>
          <a:ln/>
        </p:spPr>
        <p:txBody>
          <a:bodyPr lIns="91429" tIns="45715" rIns="91429" bIns="45715"/>
          <a:lstStyle/>
          <a:p>
            <a:pPr defTabSz="876322"/>
            <a:r>
              <a:rPr lang="en-US" dirty="0" smtClean="0">
                <a:latin typeface="Arial" pitchFamily="34" charset="0"/>
                <a:cs typeface="Arial" pitchFamily="34" charset="0"/>
              </a:rPr>
              <a:t>What is a Data Management</a:t>
            </a:r>
            <a:r>
              <a:rPr lang="en-US" baseline="0" dirty="0" smtClean="0">
                <a:latin typeface="Arial" pitchFamily="34" charset="0"/>
                <a:cs typeface="Arial" pitchFamily="34" charset="0"/>
              </a:rPr>
              <a:t> Plan? </a:t>
            </a:r>
          </a:p>
          <a:p>
            <a:pPr defTabSz="876322"/>
            <a:endParaRPr lang="en-US" baseline="0" dirty="0" smtClean="0">
              <a:latin typeface="Arial" pitchFamily="34" charset="0"/>
              <a:cs typeface="Arial" pitchFamily="34" charset="0"/>
            </a:endParaRPr>
          </a:p>
          <a:p>
            <a:pPr defTabSz="876322"/>
            <a:r>
              <a:rPr lang="en-US" baseline="0" dirty="0" smtClean="0">
                <a:latin typeface="Arial" pitchFamily="34" charset="0"/>
                <a:cs typeface="Arial" pitchFamily="34" charset="0"/>
              </a:rPr>
              <a:t>1-2 page summary. </a:t>
            </a:r>
            <a:endParaRPr lang="en-US" dirty="0" smtClean="0">
              <a:latin typeface="Arial" pitchFamily="34" charset="0"/>
              <a:cs typeface="Arial" pitchFamily="34" charset="0"/>
            </a:endParaRP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Essentially, most funders just want evidence at the grant stage that data has been considered – how much will be generated? What formats will be used? Where will it be stored? Can it be shared?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is important to stress to researchers at the pre-award stage that funders aren’t expecting something carved in stone . Projects often change quite radically from what is submitted at the proposal stage  and this is ok. Researchers just need to be able to provide evidence that they have thought about the data they might be generating and how it will be managed and shared. </a:t>
            </a:r>
          </a:p>
          <a:p>
            <a:pPr defTabSz="876322"/>
            <a:endParaRPr lang="en-US" dirty="0" smtClean="0">
              <a:latin typeface="Arial" pitchFamily="34" charset="0"/>
              <a:cs typeface="Arial" pitchFamily="34" charset="0"/>
            </a:endParaRPr>
          </a:p>
          <a:p>
            <a:pPr marL="0" marR="0" indent="0" algn="l" defTabSz="876322"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In terms of preservation, it is important to remember</a:t>
            </a:r>
            <a:r>
              <a:rPr lang="en-US" baseline="0" dirty="0" smtClean="0">
                <a:latin typeface="Arial" pitchFamily="34" charset="0"/>
                <a:cs typeface="Arial" pitchFamily="34" charset="0"/>
              </a:rPr>
              <a:t> that not ALL data has to be retained. </a:t>
            </a:r>
            <a:r>
              <a:rPr lang="en-US" dirty="0" smtClean="0">
                <a:latin typeface="Arial" pitchFamily="34" charset="0"/>
                <a:cs typeface="Arial" pitchFamily="34" charset="0"/>
              </a:rPr>
              <a:t>Selecting what data needs to be kept is something that only the researcher can do. Essentially, he/she will need to retain any data that underpins published findings to allow for validation of results. Additional data that is not required for validation purposes but is deemed to have longer-term value might also be worth keeping.   </a:t>
            </a:r>
          </a:p>
          <a:p>
            <a:pPr defTabSz="876322"/>
            <a:endParaRPr lang="en-US" dirty="0" smtClean="0">
              <a:latin typeface="Arial" pitchFamily="34" charset="0"/>
              <a:cs typeface="Arial" pitchFamily="34" charset="0"/>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a typeface="ＭＳ Ｐゴシック" pitchFamily="34" charset="-128"/>
              </a:rPr>
              <a:t>DMPs are often submitted as part of grant applications, but are useful whenever you’re creating data. Some HEIs are introducing</a:t>
            </a:r>
            <a:r>
              <a:rPr lang="en-GB" sz="1200" baseline="0" dirty="0" smtClean="0">
                <a:ea typeface="ＭＳ Ｐゴシック" pitchFamily="34" charset="-128"/>
              </a:rPr>
              <a:t> policies that require DMPs for all research undertaken by staff – whether externally funded or not. </a:t>
            </a:r>
            <a:endParaRPr lang="en-GB" sz="1200" dirty="0" smtClean="0">
              <a:ea typeface="ＭＳ Ｐゴシック" pitchFamily="34" charset="-128"/>
            </a:endParaRPr>
          </a:p>
          <a:p>
            <a:endParaRPr lang="en-GB" dirty="0" smtClean="0"/>
          </a:p>
          <a:p>
            <a:pPr defTabSz="876322"/>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do funders want to see? Some variations in what they want to see covered and in how much detail. </a:t>
            </a:r>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Intro –  Associate</a:t>
            </a:r>
            <a:r>
              <a:rPr lang="en-GB" baseline="0" dirty="0" smtClean="0">
                <a:latin typeface="Arial" pitchFamily="34" charset="0"/>
                <a:cs typeface="Arial" pitchFamily="34" charset="0"/>
              </a:rPr>
              <a:t> Director, DCC. </a:t>
            </a:r>
            <a:r>
              <a:rPr lang="en-GB" dirty="0" smtClean="0">
                <a:latin typeface="Arial" pitchFamily="34" charset="0"/>
                <a:cs typeface="Arial" pitchFamily="34" charset="0"/>
              </a:rPr>
              <a:t>The DCC is a </a:t>
            </a:r>
            <a:r>
              <a:rPr lang="en-GB" dirty="0" err="1" smtClean="0">
                <a:latin typeface="Arial" pitchFamily="34" charset="0"/>
                <a:cs typeface="Arial" pitchFamily="34" charset="0"/>
              </a:rPr>
              <a:t>Jisc</a:t>
            </a:r>
            <a:r>
              <a:rPr lang="en-GB" dirty="0" smtClean="0">
                <a:latin typeface="Arial" pitchFamily="34" charset="0"/>
                <a:cs typeface="Arial" pitchFamily="34" charset="0"/>
              </a:rPr>
              <a:t> funded support</a:t>
            </a:r>
            <a:r>
              <a:rPr lang="en-GB" baseline="0" dirty="0" smtClean="0">
                <a:latin typeface="Arial" pitchFamily="34" charset="0"/>
                <a:cs typeface="Arial" pitchFamily="34" charset="0"/>
              </a:rPr>
              <a:t> service to help build research data management capacity in UK HEIs. </a:t>
            </a:r>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a:p>
            <a:r>
              <a:rPr lang="en-GB" dirty="0" smtClean="0">
                <a:latin typeface="Arial" pitchFamily="34" charset="0"/>
                <a:cs typeface="Arial" pitchFamily="34" charset="0"/>
              </a:rPr>
              <a:t>This session will introduce participants from the research office to data management planning at the pre-award, in-award and post-award phases and consider some of the sign-posting and general advice that research office staff may need provide to researchers. We’ll explore what other support services in the university need to be joined up to assist researchers in completing a data management plans.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The session will illustrate the data management planning process using the DCC’s DMP Online tool. This</a:t>
            </a:r>
            <a:r>
              <a:rPr lang="en-GB" baseline="0" dirty="0" smtClean="0">
                <a:latin typeface="Arial" pitchFamily="34" charset="0"/>
                <a:cs typeface="Arial" pitchFamily="34" charset="0"/>
              </a:rPr>
              <a:t> free </a:t>
            </a:r>
            <a:r>
              <a:rPr lang="en-GB" baseline="0" dirty="0" err="1" smtClean="0">
                <a:latin typeface="Arial" pitchFamily="34" charset="0"/>
                <a:cs typeface="Arial" pitchFamily="34" charset="0"/>
              </a:rPr>
              <a:t>wb</a:t>
            </a:r>
            <a:r>
              <a:rPr lang="en-GB" baseline="0" dirty="0" smtClean="0">
                <a:latin typeface="Arial" pitchFamily="34" charset="0"/>
                <a:cs typeface="Arial" pitchFamily="34" charset="0"/>
              </a:rPr>
              <a:t>-based </a:t>
            </a:r>
            <a:r>
              <a:rPr lang="en-GB" dirty="0" smtClean="0">
                <a:latin typeface="Arial" pitchFamily="34" charset="0"/>
                <a:cs typeface="Arial" pitchFamily="34" charset="0"/>
              </a:rPr>
              <a:t>tool allows researchers to complete, store and export data management plans.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Most will write a DMP to comply with funders requirements...but there are other benefits </a:t>
            </a:r>
          </a:p>
        </p:txBody>
      </p:sp>
      <p:sp>
        <p:nvSpPr>
          <p:cNvPr id="4" name="Slide Number Placeholder 3"/>
          <p:cNvSpPr>
            <a:spLocks noGrp="1"/>
          </p:cNvSpPr>
          <p:nvPr>
            <p:ph type="sldNum" sz="quarter" idx="10"/>
          </p:nvPr>
        </p:nvSpPr>
        <p:spPr/>
        <p:txBody>
          <a:bodyPr/>
          <a:lstStyle/>
          <a:p>
            <a:fld id="{3C954334-06FE-4BC9-8D02-D914F4D40049}"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Tools that can help.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The next few slides will explore issues that need to be considered across the grant lifecycle using the DCC’s DMP Online tool. This</a:t>
            </a:r>
            <a:r>
              <a:rPr lang="en-GB" baseline="0" dirty="0" smtClean="0">
                <a:latin typeface="Arial" pitchFamily="34" charset="0"/>
                <a:cs typeface="Arial" pitchFamily="34" charset="0"/>
              </a:rPr>
              <a:t> we</a:t>
            </a:r>
            <a:r>
              <a:rPr lang="en-GB" dirty="0" smtClean="0"/>
              <a:t>b-based tool helps researchers write Data Management and Sharing Plans</a:t>
            </a:r>
          </a:p>
          <a:p>
            <a:r>
              <a:rPr lang="en-GB" dirty="0" smtClean="0"/>
              <a:t>that meet specific funder’s requirements.</a:t>
            </a: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21</a:t>
            </a:fld>
            <a:endParaRPr lang="en-GB"/>
          </a:p>
        </p:txBody>
      </p:sp>
    </p:spTree>
    <p:extLst>
      <p:ext uri="{BB962C8B-B14F-4D97-AF65-F5344CB8AC3E}">
        <p14:creationId xmlns:p14="http://schemas.microsoft.com/office/powerpoint/2010/main" val="3059694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defRPr/>
            </a:pPr>
            <a:r>
              <a:rPr lang="en-GB" sz="1200" dirty="0" smtClean="0"/>
              <a:t>Writing a plan. Freely available tool that anyone can register to use. </a:t>
            </a:r>
          </a:p>
          <a:p>
            <a:pPr algn="l">
              <a:buFontTx/>
              <a:buNone/>
              <a:defRPr/>
            </a:pPr>
            <a:endParaRPr lang="en-GB" sz="1200" dirty="0" smtClean="0"/>
          </a:p>
          <a:p>
            <a:pPr algn="l">
              <a:buFontTx/>
              <a:buNone/>
              <a:defRPr/>
            </a:pPr>
            <a:r>
              <a:rPr lang="en-GB" sz="1200" dirty="0" smtClean="0"/>
              <a:t>Sign up with your email address, organisation and password.</a:t>
            </a:r>
          </a:p>
          <a:p>
            <a:pPr algn="l">
              <a:buFontTx/>
              <a:buNone/>
              <a:defRPr/>
            </a:pPr>
            <a:endParaRPr lang="en-GB" sz="1200" dirty="0" smtClean="0"/>
          </a:p>
          <a:p>
            <a:pPr algn="l">
              <a:buFontTx/>
              <a:buNone/>
              <a:defRPr/>
            </a:pPr>
            <a:r>
              <a:rPr lang="en-GB" sz="1200" dirty="0" smtClean="0"/>
              <a:t>Select ‘other organisation’ if yours is not listed. </a:t>
            </a:r>
          </a:p>
          <a:p>
            <a:pPr algn="l">
              <a:buFontTx/>
              <a:buNone/>
              <a:defRPr/>
            </a:pPr>
            <a:endParaRPr lang="en-GB" sz="1200" dirty="0" smtClean="0"/>
          </a:p>
          <a:p>
            <a:pPr algn="l"/>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23</a:t>
            </a:fld>
            <a:endParaRPr lang="en-GB"/>
          </a:p>
        </p:txBody>
      </p:sp>
    </p:spTree>
    <p:extLst>
      <p:ext uri="{BB962C8B-B14F-4D97-AF65-F5344CB8AC3E}">
        <p14:creationId xmlns:p14="http://schemas.microsoft.com/office/powerpoint/2010/main" val="1505337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start plans, save them and come back to them later. When you log in, you are taken</a:t>
            </a:r>
            <a:r>
              <a:rPr lang="en-GB" baseline="0" dirty="0" smtClean="0"/>
              <a:t> to your ‘my plans’ page. Here, you’ll see all of the plans you’ve created. You’ll also see who owns the plan and if the plan has been shared.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24</a:t>
            </a:fld>
            <a:endParaRPr lang="en-GB"/>
          </a:p>
        </p:txBody>
      </p:sp>
    </p:spTree>
    <p:extLst>
      <p:ext uri="{BB962C8B-B14F-4D97-AF65-F5344CB8AC3E}">
        <p14:creationId xmlns:p14="http://schemas.microsoft.com/office/powerpoint/2010/main" val="948747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76322"/>
            <a:r>
              <a:rPr lang="en-US" dirty="0">
                <a:latin typeface="Arial" pitchFamily="34" charset="0"/>
                <a:cs typeface="Arial" pitchFamily="34" charset="0"/>
              </a:rPr>
              <a:t>If researchers are required to produce a data management plan at the grant application stage, they can select a template in DMP Online that covers the specific questions the funder has relating to data management, sharing and access. </a:t>
            </a:r>
          </a:p>
          <a:p>
            <a:pPr defTabSz="876322"/>
            <a:endParaRPr lang="en-US" dirty="0">
              <a:latin typeface="Arial" pitchFamily="34" charset="0"/>
              <a:cs typeface="Arial" pitchFamily="34" charset="0"/>
            </a:endParaRPr>
          </a:p>
          <a:p>
            <a:r>
              <a:rPr lang="en-US" dirty="0">
                <a:latin typeface="Arial" pitchFamily="34" charset="0"/>
                <a:cs typeface="Arial" pitchFamily="34" charset="0"/>
              </a:rPr>
              <a:t>As many UK HEIs are moving towards compliance with EPSRC requirements, a number of universities are developing their own research data policies. Many HEIS policies require that a data management plan be produced for all new research being undertaken within the university. Some institutions’ polices include PhD students and unfunded research activity. Others are more geared towards funded research by academic staff. </a:t>
            </a:r>
            <a:r>
              <a:rPr lang="en-GB" dirty="0">
                <a:latin typeface="Arial" pitchFamily="34" charset="0"/>
                <a:cs typeface="Arial" pitchFamily="34" charset="0"/>
              </a:rPr>
              <a:t>The DCC is collecting examples of explicit policies on research data and examples of existing policies amended to encompass research data. If you are looking to create your own policies, you are likely to find these examples useful.</a:t>
            </a:r>
          </a:p>
          <a:p>
            <a:endParaRPr lang="en-GB" dirty="0">
              <a:latin typeface="Arial" pitchFamily="34" charset="0"/>
              <a:cs typeface="Arial" pitchFamily="34" charset="0"/>
            </a:endParaRPr>
          </a:p>
          <a:p>
            <a:pPr defTabSz="876322"/>
            <a:r>
              <a:rPr lang="en-US" dirty="0">
                <a:latin typeface="Arial" pitchFamily="34" charset="0"/>
                <a:cs typeface="Arial" pitchFamily="34" charset="0"/>
                <a:hlinkClick r:id="rId3"/>
              </a:rPr>
              <a:t>http://</a:t>
            </a:r>
            <a:r>
              <a:rPr lang="en-US" dirty="0" err="1">
                <a:latin typeface="Arial" pitchFamily="34" charset="0"/>
                <a:cs typeface="Arial" pitchFamily="34" charset="0"/>
                <a:hlinkClick r:id="rId3"/>
              </a:rPr>
              <a:t>www.dcc.ac.uk</a:t>
            </a:r>
            <a:r>
              <a:rPr lang="en-US" dirty="0">
                <a:latin typeface="Arial" pitchFamily="34" charset="0"/>
                <a:cs typeface="Arial" pitchFamily="34" charset="0"/>
                <a:hlinkClick r:id="rId3"/>
              </a:rPr>
              <a:t>/resources/policy-and-legal/institutional-data-policies/</a:t>
            </a:r>
            <a:r>
              <a:rPr lang="en-US" dirty="0" err="1">
                <a:latin typeface="Arial" pitchFamily="34" charset="0"/>
                <a:cs typeface="Arial" pitchFamily="34" charset="0"/>
                <a:hlinkClick r:id="rId3"/>
              </a:rPr>
              <a:t>uk</a:t>
            </a:r>
            <a:r>
              <a:rPr lang="en-US" dirty="0">
                <a:latin typeface="Arial" pitchFamily="34" charset="0"/>
                <a:cs typeface="Arial" pitchFamily="34" charset="0"/>
                <a:hlinkClick r:id="rId3"/>
              </a:rPr>
              <a:t>-institutional-data-policies</a:t>
            </a:r>
            <a:r>
              <a:rPr lang="en-US" dirty="0">
                <a:latin typeface="Arial" pitchFamily="34" charset="0"/>
                <a:cs typeface="Arial" pitchFamily="34" charset="0"/>
              </a:rPr>
              <a:t> </a:t>
            </a:r>
          </a:p>
          <a:p>
            <a:pPr defTabSz="876322"/>
            <a:endParaRPr lang="en-US" dirty="0">
              <a:latin typeface="Arial" pitchFamily="34" charset="0"/>
              <a:cs typeface="Arial" pitchFamily="34" charset="0"/>
            </a:endParaRPr>
          </a:p>
          <a:p>
            <a:pPr defTabSz="876322"/>
            <a:r>
              <a:rPr lang="en-US" dirty="0">
                <a:latin typeface="Arial" pitchFamily="34" charset="0"/>
                <a:cs typeface="Arial" pitchFamily="34" charset="0"/>
              </a:rPr>
              <a:t>DMP Online also allows universities to define and upload their own institutional templates so that any institutional policies and expectations can be clearly laid out. </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What </a:t>
            </a:r>
            <a:r>
              <a:rPr lang="en-US" dirty="0">
                <a:latin typeface="Arial" pitchFamily="34" charset="0"/>
                <a:cs typeface="Arial" pitchFamily="34" charset="0"/>
              </a:rPr>
              <a:t>the grants team can ensure at the pre-award stage is that </a:t>
            </a:r>
            <a:r>
              <a:rPr lang="en-US" b="1" u="sng" dirty="0">
                <a:latin typeface="Arial" pitchFamily="34" charset="0"/>
                <a:cs typeface="Arial" pitchFamily="34" charset="0"/>
              </a:rPr>
              <a:t>a grant identifier</a:t>
            </a:r>
            <a:r>
              <a:rPr lang="en-US" dirty="0">
                <a:latin typeface="Arial" pitchFamily="34" charset="0"/>
                <a:cs typeface="Arial" pitchFamily="34" charset="0"/>
              </a:rPr>
              <a:t> is recorded in the data management plan. This may be an automatically generated ID that is provided when new details are entered into the system. </a:t>
            </a:r>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dirty="0" smtClean="0">
                <a:latin typeface="Arial" pitchFamily="34" charset="0"/>
                <a:cs typeface="Arial" pitchFamily="34" charset="0"/>
              </a:rPr>
              <a:t>As </a:t>
            </a:r>
            <a:r>
              <a:rPr lang="en-US" dirty="0">
                <a:latin typeface="Arial" pitchFamily="34" charset="0"/>
                <a:cs typeface="Arial" pitchFamily="34" charset="0"/>
              </a:rPr>
              <a:t>noted earlier, project names and objectives can change so recording a grant identifier will enable the data management plan to be linked as the project moves from pre-award through to in-award and post-award stages. </a:t>
            </a: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25</a:t>
            </a:fld>
            <a:endParaRPr lang="en-GB"/>
          </a:p>
        </p:txBody>
      </p:sp>
    </p:spTree>
    <p:extLst>
      <p:ext uri="{BB962C8B-B14F-4D97-AF65-F5344CB8AC3E}">
        <p14:creationId xmlns:p14="http://schemas.microsoft.com/office/powerpoint/2010/main" val="322178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ORCID provides a persistent digital identifier that distinguishes you from every other researcher and, through integration in key research workflows such as manuscript and grant submission, supports automated linkages between you and your professional activities ensuring that your work is recognized.</a:t>
            </a:r>
          </a:p>
          <a:p>
            <a:endParaRPr lang="en-GB" sz="1200" b="0"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CrossRef</a:t>
            </a:r>
            <a:r>
              <a:rPr lang="en-GB" sz="1200" b="0" i="0" kern="1200" baseline="0" dirty="0" smtClean="0">
                <a:solidFill>
                  <a:schemeClr val="tx1"/>
                </a:solidFill>
                <a:effectLst/>
                <a:latin typeface="+mn-lt"/>
                <a:ea typeface="+mn-ea"/>
                <a:cs typeface="+mn-cs"/>
              </a:rPr>
              <a:t> – identifiers for funders.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dirty="0" smtClean="0"/>
              <a:t>Grant agreement numbers from funders (e.g., European Commission)</a:t>
            </a:r>
          </a:p>
          <a:p>
            <a:endParaRPr lang="en-GB" dirty="0" smtClean="0"/>
          </a:p>
          <a:p>
            <a:r>
              <a:rPr lang="en-GB" dirty="0" smtClean="0"/>
              <a:t>Grant identifier</a:t>
            </a:r>
            <a:r>
              <a:rPr lang="en-GB" baseline="0" dirty="0" smtClean="0"/>
              <a:t>s from institutional system (</a:t>
            </a:r>
            <a:r>
              <a:rPr lang="en-GB" baseline="0" dirty="0" err="1" smtClean="0"/>
              <a:t>Agresso</a:t>
            </a:r>
            <a:r>
              <a:rPr lang="en-GB" baseline="0" dirty="0" smtClean="0"/>
              <a:t>, PURE)</a:t>
            </a:r>
          </a:p>
          <a:p>
            <a:endParaRPr lang="en-GB" baseline="0" dirty="0" smtClean="0"/>
          </a:p>
          <a:p>
            <a:r>
              <a:rPr lang="en-GB" baseline="0" dirty="0" smtClean="0"/>
              <a:t>As outputs are produced, consider applying a Digital Object identifier (</a:t>
            </a:r>
            <a:r>
              <a:rPr lang="en-GB" baseline="0" dirty="0" err="1" smtClean="0"/>
              <a:t>DoI</a:t>
            </a:r>
            <a:r>
              <a:rPr lang="en-GB" baseline="0" dirty="0" smtClean="0"/>
              <a:t>) from </a:t>
            </a:r>
            <a:r>
              <a:rPr lang="en-GB" baseline="0" dirty="0" err="1" smtClean="0"/>
              <a:t>DataCite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26</a:t>
            </a:fld>
            <a:endParaRPr lang="en-GB"/>
          </a:p>
        </p:txBody>
      </p:sp>
    </p:spTree>
    <p:extLst>
      <p:ext uri="{BB962C8B-B14F-4D97-AF65-F5344CB8AC3E}">
        <p14:creationId xmlns:p14="http://schemas.microsoft.com/office/powerpoint/2010/main" val="1276368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Researchers can see a list of all the sections and questions they’ll have to answer for the funder they select. In this case, ESRC. </a:t>
            </a:r>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27</a:t>
            </a:fld>
            <a:endParaRPr lang="en-GB"/>
          </a:p>
        </p:txBody>
      </p:sp>
    </p:spTree>
    <p:extLst>
      <p:ext uri="{BB962C8B-B14F-4D97-AF65-F5344CB8AC3E}">
        <p14:creationId xmlns:p14="http://schemas.microsoft.com/office/powerpoint/2010/main" val="129995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Researchers can also see progress in terms of how many of the questions they’ve answered in each section. </a:t>
            </a:r>
            <a:r>
              <a:rPr lang="en-US" dirty="0" smtClean="0">
                <a:latin typeface="Arial" pitchFamily="34" charset="0"/>
                <a:cs typeface="Arial" pitchFamily="34" charset="0"/>
              </a:rPr>
              <a:t>Much</a:t>
            </a:r>
            <a:r>
              <a:rPr lang="en-US" baseline="0" dirty="0" smtClean="0">
                <a:latin typeface="Arial" pitchFamily="34" charset="0"/>
                <a:cs typeface="Arial" pitchFamily="34" charset="0"/>
              </a:rPr>
              <a:t> of the </a:t>
            </a:r>
            <a:r>
              <a:rPr lang="en-US" dirty="0" smtClean="0">
                <a:latin typeface="Arial" pitchFamily="34" charset="0"/>
                <a:cs typeface="Arial" pitchFamily="34" charset="0"/>
              </a:rPr>
              <a:t>basic project information need to be provided by the researcher themselves. However, depending on how project approval processes are managed within your institution, it might be possible to duplicate this information from other application procedures (e.g., applying for ethics approval, raising a project approval form). This can help to ensure consistency across the project lifecycle. </a:t>
            </a: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28</a:t>
            </a:fld>
            <a:endParaRPr lang="en-GB"/>
          </a:p>
        </p:txBody>
      </p:sp>
    </p:spTree>
    <p:extLst>
      <p:ext uri="{BB962C8B-B14F-4D97-AF65-F5344CB8AC3E}">
        <p14:creationId xmlns:p14="http://schemas.microsoft.com/office/powerpoint/2010/main" val="301855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322"/>
            <a:r>
              <a:rPr lang="en-US" dirty="0" smtClean="0">
                <a:latin typeface="Arial" pitchFamily="34" charset="0"/>
                <a:cs typeface="Arial" pitchFamily="34" charset="0"/>
              </a:rPr>
              <a:t>Researchers</a:t>
            </a:r>
            <a:r>
              <a:rPr lang="en-US" baseline="0" dirty="0" smtClean="0">
                <a:latin typeface="Arial" pitchFamily="34" charset="0"/>
                <a:cs typeface="Arial" pitchFamily="34" charset="0"/>
              </a:rPr>
              <a:t> need to provide the details on what data might be captured, in what quantities, and what formats might be used. </a:t>
            </a:r>
            <a:r>
              <a:rPr lang="en-US" dirty="0" smtClean="0">
                <a:latin typeface="Arial" pitchFamily="34" charset="0"/>
                <a:cs typeface="Arial" pitchFamily="34" charset="0"/>
              </a:rPr>
              <a:t>As noted previously,</a:t>
            </a:r>
            <a:r>
              <a:rPr lang="en-US" baseline="0" dirty="0" smtClean="0">
                <a:latin typeface="Arial" pitchFamily="34" charset="0"/>
                <a:cs typeface="Arial" pitchFamily="34" charset="0"/>
              </a:rPr>
              <a:t> estimates at this stage are ok. Funders don’t expect everything to be carved in stone at the application stage and are merely looking for evidence that some consideration has been given to the nature and scale of the data that might be produced within the project and how this will be managed and shared. </a:t>
            </a:r>
          </a:p>
          <a:p>
            <a:pPr defTabSz="876322"/>
            <a:endParaRPr lang="en-US" baseline="0" dirty="0" smtClean="0">
              <a:latin typeface="Arial" pitchFamily="34" charset="0"/>
              <a:cs typeface="Arial" pitchFamily="34" charset="0"/>
            </a:endParaRPr>
          </a:p>
          <a:p>
            <a:pPr defTabSz="876322"/>
            <a:r>
              <a:rPr lang="en-US" dirty="0" smtClean="0">
                <a:latin typeface="Arial" pitchFamily="34" charset="0"/>
                <a:cs typeface="Arial" pitchFamily="34" charset="0"/>
              </a:rPr>
              <a:t>Researchers should contact local or central IT services for advice on short term and longer term storage requirements. It is important to get this started early enough to be able to identify any additional costs that may need to be factored into the grant application.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Researchers will need to think about how data will be backed-up if they plan to work outside the university system (i.e., remotely using laptops or personal devices). </a:t>
            </a:r>
          </a:p>
          <a:p>
            <a:pPr defTabSz="876322"/>
            <a:endParaRPr lang="en-US" baseline="0"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29</a:t>
            </a:fld>
            <a:endParaRPr lang="en-GB"/>
          </a:p>
        </p:txBody>
      </p:sp>
    </p:spTree>
    <p:extLst>
      <p:ext uri="{BB962C8B-B14F-4D97-AF65-F5344CB8AC3E}">
        <p14:creationId xmlns:p14="http://schemas.microsoft.com/office/powerpoint/2010/main" val="38245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Allows you to add your own templates/guidance and view users</a:t>
            </a:r>
          </a:p>
          <a:p>
            <a:endParaRPr lang="en-GB" dirty="0"/>
          </a:p>
        </p:txBody>
      </p:sp>
      <p:sp>
        <p:nvSpPr>
          <p:cNvPr id="4" name="Slide Number Placeholder 3"/>
          <p:cNvSpPr>
            <a:spLocks noGrp="1"/>
          </p:cNvSpPr>
          <p:nvPr>
            <p:ph type="sldNum" sz="quarter" idx="10"/>
          </p:nvPr>
        </p:nvSpPr>
        <p:spPr/>
        <p:txBody>
          <a:bodyPr/>
          <a:lstStyle/>
          <a:p>
            <a:fld id="{BB73133F-5328-4751-B0E4-3646D7EE8743}"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dirty="0" err="1" smtClean="0"/>
              <a:t>strucutred</a:t>
            </a:r>
            <a:r>
              <a:rPr lang="en-GB" dirty="0" smtClean="0"/>
              <a:t> approach can be particularly useful if you are</a:t>
            </a:r>
            <a:r>
              <a:rPr lang="en-GB" baseline="0" dirty="0" smtClean="0"/>
              <a:t> planning to mine and analyse the information held within data management plans to inform further RDM infrastructure development.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32</a:t>
            </a:fld>
            <a:endParaRPr lang="en-GB"/>
          </a:p>
        </p:txBody>
      </p:sp>
    </p:spTree>
    <p:extLst>
      <p:ext uri="{BB962C8B-B14F-4D97-AF65-F5344CB8AC3E}">
        <p14:creationId xmlns:p14="http://schemas.microsoft.com/office/powerpoint/2010/main" val="308946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600" dirty="0" smtClean="0"/>
              <a:t>You may want to provide different templates for different audiences e.g. PhD students and research staff</a:t>
            </a:r>
            <a:endParaRPr lang="en-GB" sz="800"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34</a:t>
            </a:fld>
            <a:endParaRPr lang="en-GB"/>
          </a:p>
        </p:txBody>
      </p:sp>
    </p:spTree>
    <p:extLst>
      <p:ext uri="{BB962C8B-B14F-4D97-AF65-F5344CB8AC3E}">
        <p14:creationId xmlns:p14="http://schemas.microsoft.com/office/powerpoint/2010/main" val="2935311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GB" dirty="0" smtClean="0"/>
              <a:t>Add your own template(s)</a:t>
            </a:r>
          </a:p>
          <a:p>
            <a:pPr>
              <a:lnSpc>
                <a:spcPct val="200000"/>
              </a:lnSpc>
            </a:pPr>
            <a:r>
              <a:rPr lang="en-GB" dirty="0" smtClean="0"/>
              <a:t>Add questions to other templates</a:t>
            </a:r>
          </a:p>
          <a:p>
            <a:pPr>
              <a:lnSpc>
                <a:spcPct val="200000"/>
              </a:lnSpc>
            </a:pPr>
            <a:r>
              <a:rPr lang="en-GB" dirty="0" smtClean="0"/>
              <a:t>Add custom guidance</a:t>
            </a:r>
          </a:p>
          <a:p>
            <a:pPr>
              <a:lnSpc>
                <a:spcPct val="200000"/>
              </a:lnSpc>
            </a:pPr>
            <a:r>
              <a:rPr lang="en-GB" dirty="0" smtClean="0"/>
              <a:t>Add dropdowns, examples, suggested answers...</a:t>
            </a:r>
          </a:p>
          <a:p>
            <a:pPr>
              <a:lnSpc>
                <a:spcPct val="200000"/>
              </a:lnSpc>
            </a:pPr>
            <a:r>
              <a:rPr lang="en-GB" dirty="0" smtClean="0"/>
              <a:t>Brand the tool (coming soon)</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35</a:t>
            </a:fld>
            <a:endParaRPr lang="en-GB"/>
          </a:p>
        </p:txBody>
      </p:sp>
    </p:spTree>
    <p:extLst>
      <p:ext uri="{BB962C8B-B14F-4D97-AF65-F5344CB8AC3E}">
        <p14:creationId xmlns:p14="http://schemas.microsoft.com/office/powerpoint/2010/main" val="2270520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If there are institutional policies and practices that have to be followed, these should also be mentioned in this section. For example, if there is an institutional policy on research data management it could be cited in this section. Alternatively, there may be local working practices at the Research Group/School/College level that could be mentioned. These might be provided as boiler-plate text to assist researchers to complete the data management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Many HEIs are developing</a:t>
            </a:r>
            <a:r>
              <a:rPr lang="en-US" baseline="0" dirty="0" smtClean="0">
                <a:latin typeface="Arial" pitchFamily="34" charset="0"/>
                <a:cs typeface="Arial" pitchFamily="34" charset="0"/>
              </a:rPr>
              <a:t> institutional specific guidance to help researchers to complete their DMPs. </a:t>
            </a:r>
            <a:endParaRPr lang="en-US"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36</a:t>
            </a:fld>
            <a:endParaRPr lang="en-GB"/>
          </a:p>
        </p:txBody>
      </p:sp>
    </p:spTree>
    <p:extLst>
      <p:ext uri="{BB962C8B-B14F-4D97-AF65-F5344CB8AC3E}">
        <p14:creationId xmlns:p14="http://schemas.microsoft.com/office/powerpoint/2010/main" val="2578053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In some institutions, the data management plan may require sing-off by any/all of the contributors. If so, this will also increase the burden on Research Office staff and the amount of lead in time needed to complete the grant application. It may be the case that the Research Office simply checks to see that there is a data management plan appended to the application to ensure that the application isn’t rejected rather than anything more onerous. These sots of decisions will need to be made within your </a:t>
            </a:r>
            <a:r>
              <a:rPr lang="en-US" dirty="0" err="1" smtClean="0">
                <a:latin typeface="Arial" pitchFamily="34" charset="0"/>
                <a:cs typeface="Arial" pitchFamily="34" charset="0"/>
              </a:rPr>
              <a:t>organisation</a:t>
            </a:r>
            <a:r>
              <a:rPr lang="en-US" dirty="0" smtClean="0">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Arial" pitchFamily="34" charset="0"/>
              <a:cs typeface="Arial" pitchFamily="34" charset="0"/>
            </a:endParaRPr>
          </a:p>
          <a:p>
            <a:pPr marL="0" marR="0" indent="0" algn="l" defTabSz="876322"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Research office staff may want to consider maintaining a copy of  the pre-award version of the data management plan as a component of the application record. </a:t>
            </a:r>
            <a:r>
              <a:rPr lang="en-US" dirty="0" smtClean="0">
                <a:latin typeface="Arial" pitchFamily="34" charset="0"/>
                <a:cs typeface="Arial" pitchFamily="34" charset="0"/>
              </a:rPr>
              <a:t>If you do decide to keep a copy of the pre-award data management plan as part of the grant application record, you may opt to retain the plan as a PDF. DMP online allows you to export a clearly marked copy of the plan in a variety of formats and includes a time stamp for context. </a:t>
            </a:r>
          </a:p>
          <a:p>
            <a:pPr defTabSz="876322"/>
            <a:endParaRPr lang="en-US" b="1" dirty="0" smtClean="0">
              <a:latin typeface="Arial" pitchFamily="34" charset="0"/>
              <a:cs typeface="Arial" pitchFamily="34" charset="0"/>
            </a:endParaRP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As noted earlier projects can change. Once funding has been secured an updated version of the data management plan should be produced. DMP Online allows the researcher to move from a pre-award version of the data management plan to an in-award version. This version should be updated as needed and is not meant to be a static document. Again, it is a good idea to record the grant identifier with all versions of the data management plan for consistency.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can be helpful to have real examples of completed data management plans within the Research Group/School/College to help other researchers. It might be an idea to suggest that any institutional data management plan templates developed for use within your </a:t>
            </a:r>
            <a:r>
              <a:rPr lang="en-US" dirty="0" err="1" smtClean="0">
                <a:latin typeface="Arial" pitchFamily="34" charset="0"/>
                <a:cs typeface="Arial" pitchFamily="34" charset="0"/>
              </a:rPr>
              <a:t>organisation</a:t>
            </a:r>
            <a:r>
              <a:rPr lang="en-US" dirty="0" smtClean="0">
                <a:latin typeface="Arial" pitchFamily="34" charset="0"/>
                <a:cs typeface="Arial" pitchFamily="34" charset="0"/>
              </a:rPr>
              <a:t> include a tick box that allows researchers to state whether they are happy to make their data management plan visible to colleagues. </a:t>
            </a: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37</a:t>
            </a:fld>
            <a:endParaRPr lang="en-GB"/>
          </a:p>
        </p:txBody>
      </p:sp>
    </p:spTree>
    <p:extLst>
      <p:ext uri="{BB962C8B-B14F-4D97-AF65-F5344CB8AC3E}">
        <p14:creationId xmlns:p14="http://schemas.microsoft.com/office/powerpoint/2010/main" val="335370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a:t>
            </a:r>
            <a:r>
              <a:rPr lang="en-GB" sz="2400" dirty="0" err="1" smtClean="0"/>
              <a:t>indirects</a:t>
            </a:r>
            <a:r>
              <a:rPr lang="en-GB" sz="2400" dirty="0" smtClean="0"/>
              <a:t>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curating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pPr marL="0">
              <a:buNone/>
            </a:pPr>
            <a:endParaRPr lang="en-GB" sz="2400" dirty="0" smtClean="0"/>
          </a:p>
        </p:txBody>
      </p:sp>
      <p:sp>
        <p:nvSpPr>
          <p:cNvPr id="4" name="Slide Number Placeholder 3"/>
          <p:cNvSpPr>
            <a:spLocks noGrp="1"/>
          </p:cNvSpPr>
          <p:nvPr>
            <p:ph type="sldNum" sz="quarter" idx="10"/>
          </p:nvPr>
        </p:nvSpPr>
        <p:spPr/>
        <p:txBody>
          <a:bodyPr/>
          <a:lstStyle/>
          <a:p>
            <a:fld id="{54A802F5-E126-4B0F-85CF-DFB40C258FD6}" type="slidenum">
              <a:rPr lang="en-GB" smtClean="0"/>
              <a:pPr/>
              <a:t>38</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40</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6322"/>
            <a:r>
              <a:rPr lang="en-US" dirty="0" smtClean="0">
                <a:latin typeface="Arial" pitchFamily="34" charset="0"/>
                <a:cs typeface="Arial" pitchFamily="34" charset="0"/>
              </a:rPr>
              <a:t>Research Office staff may see dozens of proposals coming through each month in addition to the ongoing efforts to close off projects coming to an end each month. With already over-stretched workloads, it is important to make sure that any institutional processes are adequately resourced. As it is early days for most HEIs in developing and sustaining research data management services and systems, it might be good to keep a log of the number of hours you spend each month on this aspect of the application process. This may be helpful if additional staff resources are required to meet demand.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is unrealistic to expect that Research Office staff will be able to contribute towards monitoring adherence to the plan. This needs to happen within the research project team. However, the Research Office might aim to include some reminders in their grants management systems so that automatic reminders are sent out to PIs to make sure that data are registered and/or deposited as stated in the pre-award plan. The automatic notifications may also ask for an updated version of the plan to be sent for inclusion with project documents at the wrap-up stage.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Checking in occasionally may make the process less burdensome</a:t>
            </a:r>
            <a:r>
              <a:rPr lang="en-US" baseline="0" dirty="0" smtClean="0">
                <a:latin typeface="Arial" pitchFamily="34" charset="0"/>
                <a:cs typeface="Arial" pitchFamily="34" charset="0"/>
              </a:rPr>
              <a:t> once the project comes to an end. </a:t>
            </a:r>
            <a:endParaRPr lang="en-US"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41</a:t>
            </a:fld>
            <a:endParaRPr lang="en-GB"/>
          </a:p>
        </p:txBody>
      </p:sp>
    </p:spTree>
    <p:extLst>
      <p:ext uri="{BB962C8B-B14F-4D97-AF65-F5344CB8AC3E}">
        <p14:creationId xmlns:p14="http://schemas.microsoft.com/office/powerpoint/2010/main" val="416430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do we need to worry about research data management and sharing? </a:t>
            </a:r>
          </a:p>
          <a:p>
            <a:endParaRPr lang="en-GB" dirty="0" smtClean="0"/>
          </a:p>
          <a:p>
            <a:r>
              <a:rPr lang="en-GB" dirty="0" smtClean="0"/>
              <a:t>Data driven research</a:t>
            </a:r>
            <a:r>
              <a:rPr lang="en-GB" baseline="0" dirty="0" smtClean="0"/>
              <a:t> is becoming the norm for all disciplines – not just science and technology. </a:t>
            </a:r>
          </a:p>
          <a:p>
            <a:endParaRPr lang="en-GB" baseline="0" dirty="0" smtClean="0"/>
          </a:p>
          <a:p>
            <a:r>
              <a:rPr lang="en-GB" baseline="0" dirty="0" smtClean="0"/>
              <a:t>For high quality, data driven research we will need access to high quality and understandable data. </a:t>
            </a:r>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431850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42</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31863" y="741363"/>
            <a:ext cx="4935537" cy="3702050"/>
          </a:xfrm>
          <a:ln/>
        </p:spPr>
      </p:sp>
      <p:sp>
        <p:nvSpPr>
          <p:cNvPr id="48130" name="Rectangle 3"/>
          <p:cNvSpPr>
            <a:spLocks noGrp="1" noChangeArrowheads="1"/>
          </p:cNvSpPr>
          <p:nvPr>
            <p:ph type="body" idx="1"/>
          </p:nvPr>
        </p:nvSpPr>
        <p:spPr>
          <a:xfrm>
            <a:off x="905952" y="4689772"/>
            <a:ext cx="4985772" cy="4443182"/>
          </a:xfrm>
          <a:noFill/>
          <a:ln/>
        </p:spPr>
        <p:txBody>
          <a:bodyPr lIns="91429" tIns="45715" rIns="91429" bIns="45715"/>
          <a:lstStyle/>
          <a:p>
            <a:pPr defTabSz="876322"/>
            <a:r>
              <a:rPr lang="en-US" dirty="0" smtClean="0">
                <a:latin typeface="Arial" pitchFamily="34" charset="0"/>
                <a:cs typeface="Arial" pitchFamily="34" charset="0"/>
              </a:rPr>
              <a:t>Researchers may find the NERC data value checklist useful at the pre-award stage. The checklist helps researchers to identify any potential outputs that may have longer term value and should be retained.  The checklist is also used to assess quality, integrity and originality of the data at the point of deposit into a data centre once the project has been completed.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Once the project has been completed, the DCC How-to select and appraise research data might be useful in identifying data that warrants longer-term retention. </a:t>
            </a:r>
          </a:p>
          <a:p>
            <a:pPr defTabSz="876322"/>
            <a:endParaRPr lang="en-US" dirty="0" smtClean="0">
              <a:latin typeface="Arial" pitchFamily="34" charset="0"/>
              <a:cs typeface="Arial" pitchFamily="34" charset="0"/>
            </a:endParaRPr>
          </a:p>
          <a:p>
            <a:pPr defTabSz="876322"/>
            <a:endParaRPr lang="en-US" dirty="0"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Once the project comes to an end, a post-award version of the data management plan can be saved to record outputs and actions that need to take place. It might be a good idea to amend automatic notifications that are send out by the grant system to notify PIs that the project is coming to an end to include a few reminders about registering and/or depositing data outputs into institutional or subject based repositories. Perhaps include a reminder about any Open Access publication requirements at this stage as well. You may want to suggest that copies of the post-award data management plan be sent to the repository and another to the grants team for inclusion with other project wrap-up documents. </a:t>
            </a:r>
          </a:p>
          <a:p>
            <a:endParaRPr lang="en-GB" dirty="0"/>
          </a:p>
        </p:txBody>
      </p:sp>
      <p:sp>
        <p:nvSpPr>
          <p:cNvPr id="4" name="Slide Number Placeholder 3"/>
          <p:cNvSpPr>
            <a:spLocks noGrp="1"/>
          </p:cNvSpPr>
          <p:nvPr>
            <p:ph type="sldNum" sz="quarter" idx="10"/>
          </p:nvPr>
        </p:nvSpPr>
        <p:spPr/>
        <p:txBody>
          <a:bodyPr/>
          <a:lstStyle/>
          <a:p>
            <a:fld id="{61644690-01CC-4F90-8B59-8295D49A92E2}" type="slidenum">
              <a:rPr lang="en-GB" smtClean="0"/>
              <a:t>44</a:t>
            </a:fld>
            <a:endParaRPr lang="en-GB"/>
          </a:p>
        </p:txBody>
      </p:sp>
    </p:spTree>
    <p:extLst>
      <p:ext uri="{BB962C8B-B14F-4D97-AF65-F5344CB8AC3E}">
        <p14:creationId xmlns:p14="http://schemas.microsoft.com/office/powerpoint/2010/main" val="335370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644690-01CC-4F90-8B59-8295D49A92E2}" type="slidenum">
              <a:rPr lang="en-GB" smtClean="0"/>
              <a:t>45</a:t>
            </a:fld>
            <a:endParaRPr lang="en-GB"/>
          </a:p>
        </p:txBody>
      </p:sp>
    </p:spTree>
    <p:extLst>
      <p:ext uri="{BB962C8B-B14F-4D97-AF65-F5344CB8AC3E}">
        <p14:creationId xmlns:p14="http://schemas.microsoft.com/office/powerpoint/2010/main" val="1023059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200" dirty="0" smtClean="0"/>
              <a:t>Lifecycle:</a:t>
            </a:r>
          </a:p>
          <a:p>
            <a:pPr lvl="0">
              <a:lnSpc>
                <a:spcPct val="150000"/>
              </a:lnSpc>
            </a:pPr>
            <a:r>
              <a:rPr lang="en-US" sz="1200" dirty="0" smtClean="0"/>
              <a:t>Indicate different phases and versions of a plan</a:t>
            </a:r>
          </a:p>
          <a:p>
            <a:pPr lvl="0">
              <a:lnSpc>
                <a:spcPct val="150000"/>
              </a:lnSpc>
            </a:pPr>
            <a:r>
              <a:rPr lang="en-US" sz="1200" dirty="0" smtClean="0"/>
              <a:t>Flexible support for different institutional processes</a:t>
            </a:r>
            <a:endParaRPr lang="en-GB" sz="1200" dirty="0" smtClean="0"/>
          </a:p>
          <a:p>
            <a:pPr lvl="0">
              <a:lnSpc>
                <a:spcPct val="150000"/>
              </a:lnSpc>
            </a:pPr>
            <a:r>
              <a:rPr lang="en-US" sz="1200" dirty="0" smtClean="0"/>
              <a:t>When to provide institutional access to plans </a:t>
            </a:r>
          </a:p>
          <a:p>
            <a:pPr lvl="0">
              <a:lnSpc>
                <a:spcPct val="150000"/>
              </a:lnSpc>
            </a:pPr>
            <a:r>
              <a:rPr lang="en-US" sz="1200" dirty="0" smtClean="0"/>
              <a:t>Add review options</a:t>
            </a:r>
          </a:p>
          <a:p>
            <a:pPr lvl="0">
              <a:lnSpc>
                <a:spcPct val="150000"/>
              </a:lnSpc>
            </a:pPr>
            <a:endParaRPr lang="en-US" sz="1200" dirty="0" smtClean="0"/>
          </a:p>
          <a:p>
            <a:pPr lvl="0">
              <a:lnSpc>
                <a:spcPct val="150000"/>
              </a:lnSpc>
            </a:pPr>
            <a:r>
              <a:rPr lang="en-US" sz="1200" dirty="0" smtClean="0"/>
              <a:t>API for</a:t>
            </a:r>
            <a:r>
              <a:rPr lang="en-US" sz="1200" baseline="0" dirty="0" smtClean="0"/>
              <a:t> systems integration:</a:t>
            </a:r>
          </a:p>
          <a:p>
            <a:pPr>
              <a:lnSpc>
                <a:spcPct val="150000"/>
              </a:lnSpc>
            </a:pPr>
            <a:r>
              <a:rPr lang="en-US" sz="1200" dirty="0" smtClean="0"/>
              <a:t>Determine the appropriate level of API for the community</a:t>
            </a:r>
          </a:p>
          <a:p>
            <a:pPr>
              <a:lnSpc>
                <a:spcPct val="150000"/>
              </a:lnSpc>
            </a:pPr>
            <a:r>
              <a:rPr lang="en-US" sz="1200" dirty="0" smtClean="0"/>
              <a:t>Enable institutions to generate stats and mine content</a:t>
            </a:r>
          </a:p>
          <a:p>
            <a:pPr>
              <a:lnSpc>
                <a:spcPct val="150000"/>
              </a:lnSpc>
            </a:pPr>
            <a:r>
              <a:rPr lang="en-US" sz="1200" dirty="0" smtClean="0"/>
              <a:t>Integrate with other university systems </a:t>
            </a:r>
            <a:endParaRPr lang="en-GB" sz="1200" dirty="0" smtClean="0"/>
          </a:p>
          <a:p>
            <a:pPr>
              <a:lnSpc>
                <a:spcPct val="150000"/>
              </a:lnSpc>
            </a:pPr>
            <a:r>
              <a:rPr lang="en-US" sz="1200" dirty="0" smtClean="0"/>
              <a:t>Harvest core metadata from </a:t>
            </a:r>
            <a:r>
              <a:rPr lang="en-US" sz="1200" dirty="0" err="1" smtClean="0"/>
              <a:t>DMPonline</a:t>
            </a:r>
            <a:r>
              <a:rPr lang="en-US" sz="1200" dirty="0" smtClean="0"/>
              <a:t> </a:t>
            </a:r>
          </a:p>
          <a:p>
            <a:pPr lvl="0">
              <a:lnSpc>
                <a:spcPct val="150000"/>
              </a:lnSpc>
            </a:pPr>
            <a:r>
              <a:rPr lang="en-US" sz="1200" dirty="0" smtClean="0"/>
              <a:t>Export DMPs to collate a library of plans</a:t>
            </a:r>
            <a:endParaRPr lang="en-GB" sz="1400" dirty="0" smtClean="0"/>
          </a:p>
          <a:p>
            <a:pPr lvl="0">
              <a:lnSpc>
                <a:spcPct val="150000"/>
              </a:lnSpc>
            </a:pPr>
            <a:endParaRPr lang="en-GB" dirty="0" smtClean="0"/>
          </a:p>
          <a:p>
            <a:pPr lvl="0">
              <a:lnSpc>
                <a:spcPct val="150000"/>
              </a:lnSpc>
            </a:pPr>
            <a:r>
              <a:rPr lang="en-GB" dirty="0" smtClean="0"/>
              <a:t>Institutional</a:t>
            </a:r>
            <a:r>
              <a:rPr lang="en-GB" baseline="0" dirty="0" smtClean="0"/>
              <a:t> enhancements:</a:t>
            </a:r>
          </a:p>
          <a:p>
            <a:pPr>
              <a:lnSpc>
                <a:spcPct val="150000"/>
              </a:lnSpc>
              <a:spcAft>
                <a:spcPts val="1200"/>
              </a:spcAft>
            </a:pPr>
            <a:r>
              <a:rPr lang="en-GB" sz="1200" dirty="0" smtClean="0"/>
              <a:t>Institutional branding</a:t>
            </a:r>
          </a:p>
          <a:p>
            <a:pPr>
              <a:lnSpc>
                <a:spcPct val="150000"/>
              </a:lnSpc>
              <a:spcAft>
                <a:spcPts val="1200"/>
              </a:spcAft>
            </a:pPr>
            <a:r>
              <a:rPr lang="en-US" sz="1200" dirty="0" err="1" smtClean="0"/>
              <a:t>Customisable</a:t>
            </a:r>
            <a:r>
              <a:rPr lang="en-US" sz="1200" dirty="0" smtClean="0"/>
              <a:t> administrative data</a:t>
            </a:r>
            <a:endParaRPr lang="en-GB" sz="1200" dirty="0" smtClean="0"/>
          </a:p>
          <a:p>
            <a:pPr lvl="0">
              <a:lnSpc>
                <a:spcPct val="150000"/>
              </a:lnSpc>
              <a:spcAft>
                <a:spcPts val="1200"/>
              </a:spcAft>
            </a:pPr>
            <a:r>
              <a:rPr lang="en-US" sz="1200" dirty="0" smtClean="0"/>
              <a:t>Trigger alerts for event monitoring</a:t>
            </a:r>
            <a:endParaRPr lang="en-GB" sz="1200" dirty="0" smtClean="0"/>
          </a:p>
          <a:p>
            <a:pPr lvl="0">
              <a:lnSpc>
                <a:spcPct val="150000"/>
              </a:lnSpc>
              <a:spcAft>
                <a:spcPts val="1200"/>
              </a:spcAft>
            </a:pPr>
            <a:r>
              <a:rPr lang="en-US" sz="1200" dirty="0" smtClean="0"/>
              <a:t>Create a new template based on an existing one</a:t>
            </a:r>
            <a:endParaRPr lang="en-GB" sz="1200" dirty="0" smtClean="0"/>
          </a:p>
          <a:p>
            <a:pPr lvl="0">
              <a:lnSpc>
                <a:spcPct val="150000"/>
              </a:lnSpc>
            </a:pPr>
            <a:endParaRPr lang="en-GB" dirty="0" smtClean="0"/>
          </a:p>
          <a:p>
            <a:endParaRPr lang="en-GB" dirty="0"/>
          </a:p>
        </p:txBody>
      </p:sp>
      <p:sp>
        <p:nvSpPr>
          <p:cNvPr id="4" name="Slide Number Placeholder 3"/>
          <p:cNvSpPr>
            <a:spLocks noGrp="1"/>
          </p:cNvSpPr>
          <p:nvPr>
            <p:ph type="sldNum" sz="quarter" idx="10"/>
          </p:nvPr>
        </p:nvSpPr>
        <p:spPr/>
        <p:txBody>
          <a:bodyPr/>
          <a:lstStyle/>
          <a:p>
            <a:fld id="{BB73133F-5328-4751-B0E4-3646D7EE8743}" type="slidenum">
              <a:rPr lang="en-GB" smtClean="0"/>
              <a:pPr/>
              <a:t>46</a:t>
            </a:fld>
            <a:endParaRPr lang="en-GB" dirty="0"/>
          </a:p>
        </p:txBody>
      </p:sp>
    </p:spTree>
    <p:extLst>
      <p:ext uri="{BB962C8B-B14F-4D97-AF65-F5344CB8AC3E}">
        <p14:creationId xmlns:p14="http://schemas.microsoft.com/office/powerpoint/2010/main" val="698618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31863" y="741363"/>
            <a:ext cx="4933950" cy="3702050"/>
          </a:xfrm>
          <a:ln/>
        </p:spPr>
      </p:sp>
      <p:sp>
        <p:nvSpPr>
          <p:cNvPr id="50179" name="Notes Placeholder 2"/>
          <p:cNvSpPr>
            <a:spLocks noGrp="1"/>
          </p:cNvSpPr>
          <p:nvPr>
            <p:ph type="body" idx="1"/>
          </p:nvPr>
        </p:nvSpPr>
        <p:spPr>
          <a:noFill/>
          <a:ln/>
        </p:spPr>
        <p:txBody>
          <a:bodyPr/>
          <a:lstStyle/>
          <a:p>
            <a:endParaRPr lang="en-US" altLang="en-US" dirty="0" smtClean="0"/>
          </a:p>
        </p:txBody>
      </p:sp>
      <p:sp>
        <p:nvSpPr>
          <p:cNvPr id="50180" name="Slide Number Placeholder 3"/>
          <p:cNvSpPr>
            <a:spLocks noGrp="1"/>
          </p:cNvSpPr>
          <p:nvPr>
            <p:ph type="sldNum" sz="quarter" idx="5"/>
          </p:nvPr>
        </p:nvSpPr>
        <p:spPr>
          <a:noFill/>
        </p:spPr>
        <p:txBody>
          <a:bodyPr/>
          <a:lstStyle/>
          <a:p>
            <a:fld id="{8CE32DCA-1449-4A12-82DA-606DD1ABF725}" type="slidenum">
              <a:rPr lang="en-GB" altLang="en-US" smtClean="0"/>
              <a:pPr/>
              <a:t>47</a:t>
            </a:fld>
            <a:endParaRPr lang="en-GB"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also be aware that integrating</a:t>
            </a:r>
            <a:r>
              <a:rPr lang="en-GB" baseline="0" dirty="0" smtClean="0"/>
              <a:t> systems and processes can be time and resource consuming. </a:t>
            </a:r>
          </a:p>
          <a:p>
            <a:endParaRPr lang="en-GB" baseline="0" dirty="0" smtClean="0"/>
          </a:p>
          <a:p>
            <a:r>
              <a:rPr lang="en-GB" baseline="0" dirty="0" smtClean="0"/>
              <a:t>If you want a copy, how will you ensure that one is provided? </a:t>
            </a:r>
          </a:p>
          <a:p>
            <a:endParaRPr lang="en-GB" baseline="0" dirty="0" smtClean="0"/>
          </a:p>
          <a:p>
            <a:r>
              <a:rPr lang="en-GB" baseline="0" dirty="0" smtClean="0"/>
              <a:t>DMPs can provide useful info about storage requirements and other aspects of RDM. Pre-award versions are estimates but you’ll need to have a post award to be able to know if what was planned was accurate. How will this happen? </a:t>
            </a:r>
          </a:p>
          <a:p>
            <a:endParaRPr lang="en-GB" baseline="0" dirty="0" smtClean="0"/>
          </a:p>
          <a:p>
            <a:r>
              <a:rPr lang="en-GB" baseline="0" dirty="0" smtClean="0"/>
              <a:t>Consider customising your own DMP template within </a:t>
            </a:r>
            <a:r>
              <a:rPr lang="en-GB" baseline="0" dirty="0" err="1" smtClean="0"/>
              <a:t>DMPonline</a:t>
            </a:r>
            <a:r>
              <a:rPr lang="en-GB" baseline="0" dirty="0" smtClean="0"/>
              <a:t>. Imply register for an admin account. Think about the sorts of information you might want to be able to report on and think about how you might structure the DMP to best enable this. (e.g., less free text, </a:t>
            </a:r>
            <a:r>
              <a:rPr lang="en-GB" baseline="0" smtClean="0"/>
              <a:t>more structured </a:t>
            </a:r>
            <a:r>
              <a:rPr lang="en-GB" baseline="0" dirty="0" smtClean="0"/>
              <a:t>options presented to researchers).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48</a:t>
            </a:fld>
            <a:endParaRPr lang="en-GB"/>
          </a:p>
        </p:txBody>
      </p:sp>
    </p:spTree>
    <p:extLst>
      <p:ext uri="{BB962C8B-B14F-4D97-AF65-F5344CB8AC3E}">
        <p14:creationId xmlns:p14="http://schemas.microsoft.com/office/powerpoint/2010/main" val="3803456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31863" y="741363"/>
            <a:ext cx="4933950" cy="3702050"/>
          </a:xfrm>
          <a:ln/>
        </p:spPr>
      </p:sp>
      <p:sp>
        <p:nvSpPr>
          <p:cNvPr id="51203" name="Notes Placeholder 2"/>
          <p:cNvSpPr>
            <a:spLocks noGrp="1"/>
          </p:cNvSpPr>
          <p:nvPr>
            <p:ph type="body" idx="1"/>
          </p:nvPr>
        </p:nvSpPr>
        <p:spPr>
          <a:noFill/>
          <a:ln/>
        </p:spPr>
        <p:txBody>
          <a:bodyPr/>
          <a:lstStyle/>
          <a:p>
            <a:r>
              <a:rPr lang="en-GB" dirty="0" smtClean="0"/>
              <a:t>Hopefully you’ve got a better idea of what a data management plan needs to include now and who might need to be involved in filling one in correctly. </a:t>
            </a:r>
          </a:p>
          <a:p>
            <a:endParaRPr lang="en-GB" dirty="0" smtClean="0"/>
          </a:p>
          <a:p>
            <a:r>
              <a:rPr lang="en-GB" dirty="0" smtClean="0"/>
              <a:t>Researchers need to know that the research office staff  are not responsible for completing data management plans  or for policing adherence to the plans during the in-award and post –award phases. This is the responsibility of the researchers on the project. </a:t>
            </a:r>
          </a:p>
          <a:p>
            <a:endParaRPr lang="en-GB" dirty="0" smtClean="0"/>
          </a:p>
          <a:p>
            <a:r>
              <a:rPr lang="en-GB" dirty="0" smtClean="0"/>
              <a:t>Research office staff might, however, need to make sure that researchers are aware of funders’ expectations and be able to point them to people who can help them to produce a realistically implementable plan. </a:t>
            </a:r>
          </a:p>
          <a:p>
            <a:endParaRPr lang="en-GB" dirty="0" smtClean="0"/>
          </a:p>
          <a:p>
            <a:r>
              <a:rPr lang="en-GB" dirty="0" smtClean="0"/>
              <a:t>The Digital Curation Centre has pulled together a lot of guidance and support and we encourage you to make use of these and to feed back any additional resources that may be needed. </a:t>
            </a:r>
          </a:p>
          <a:p>
            <a:endParaRPr lang="en-GB" dirty="0" smtClean="0"/>
          </a:p>
          <a:p>
            <a:endParaRPr lang="en-US" altLang="en-US" dirty="0" smtClean="0"/>
          </a:p>
        </p:txBody>
      </p:sp>
      <p:sp>
        <p:nvSpPr>
          <p:cNvPr id="51204" name="Slide Number Placeholder 3"/>
          <p:cNvSpPr>
            <a:spLocks noGrp="1"/>
          </p:cNvSpPr>
          <p:nvPr>
            <p:ph type="sldNum" sz="quarter" idx="5"/>
          </p:nvPr>
        </p:nvSpPr>
        <p:spPr>
          <a:noFill/>
        </p:spPr>
        <p:txBody>
          <a:bodyPr/>
          <a:lstStyle/>
          <a:p>
            <a:fld id="{A3526802-4695-4C47-80FB-BC6EC7BD049F}" type="slidenum">
              <a:rPr lang="en-GB" altLang="en-US" smtClean="0"/>
              <a:pPr/>
              <a:t>49</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 Councils UK Common Principles</a:t>
            </a:r>
            <a:r>
              <a:rPr lang="en-GB" baseline="0" dirty="0" smtClean="0"/>
              <a:t> on Research Data Policy spells out their belief that publicly funded research outputs should be openly available. </a:t>
            </a:r>
          </a:p>
          <a:p>
            <a:endParaRPr lang="en-GB" baseline="0" dirty="0" smtClean="0"/>
          </a:p>
          <a:p>
            <a:r>
              <a:rPr lang="en-GB" baseline="0" dirty="0" smtClean="0"/>
              <a:t>Key to remembers – RCUK do not expect ALL data to be openly shared. RCUK expect researchers to share responsibly in light of data protection and IPR.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Researchers will need to determine whether their funder requires a data management plan at the grant application stage. This table provides a quick, at-a-glance overview of what is required by individual funders. By clicking on an individual funder in the table, you will be show more details on what that funder expects with regards to submission of a data management plan, any time limits on making data available, how long data must be retained following the end of the project, whether the funder has a support data </a:t>
            </a:r>
            <a:r>
              <a:rPr lang="en-US" dirty="0" err="1" smtClean="0">
                <a:latin typeface="Arial" pitchFamily="34" charset="0"/>
                <a:cs typeface="Arial" pitchFamily="34" charset="0"/>
              </a:rPr>
              <a:t>centre</a:t>
            </a:r>
            <a:r>
              <a:rPr lang="en-US" dirty="0" smtClean="0">
                <a:latin typeface="Arial" pitchFamily="34" charset="0"/>
                <a:cs typeface="Arial" pitchFamily="34" charset="0"/>
              </a:rPr>
              <a:t> for deposit and whether the funder will allow funds to be requested to cover data management and sharing activity within the life of the project. The DCC monitors and updates funders’ policy details frequently.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As you can see, all RCUK funders have polices</a:t>
            </a:r>
            <a:r>
              <a:rPr lang="en-US" baseline="0" dirty="0" smtClean="0">
                <a:latin typeface="Arial" pitchFamily="34" charset="0"/>
                <a:cs typeface="Arial" pitchFamily="34" charset="0"/>
              </a:rPr>
              <a:t> relating to the management and sharing of research data and </a:t>
            </a:r>
            <a:r>
              <a:rPr lang="en-US" dirty="0" smtClean="0">
                <a:latin typeface="Arial" pitchFamily="34" charset="0"/>
                <a:cs typeface="Arial" pitchFamily="34" charset="0"/>
              </a:rPr>
              <a:t>the majority of funders require researchers to submit a data management plan at the grant application stage.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r>
              <a:rPr lang="en-US" dirty="0" smtClean="0">
                <a:latin typeface="Arial" pitchFamily="34" charset="0"/>
                <a:cs typeface="Arial" pitchFamily="34" charset="0"/>
              </a:rPr>
              <a:t>EPSRC does not currently require a data management plan to be submitted with proposals</a:t>
            </a:r>
            <a:r>
              <a:rPr lang="en-US" baseline="0" dirty="0" smtClean="0">
                <a:latin typeface="Arial" pitchFamily="34" charset="0"/>
                <a:cs typeface="Arial" pitchFamily="34" charset="0"/>
              </a:rPr>
              <a:t> but they expect that one will exist locally.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6</a:t>
            </a:fld>
            <a:endParaRPr lang="en-GB"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Times New Roman" pitchFamily="18" charset="0"/>
              </a:rPr>
              <a:t>While the specific wording</a:t>
            </a:r>
            <a:r>
              <a:rPr lang="en-GB" altLang="en-US" baseline="0" dirty="0" smtClean="0">
                <a:latin typeface="Times New Roman" pitchFamily="18" charset="0"/>
              </a:rPr>
              <a:t> of RC’s policies differ, they e</a:t>
            </a:r>
            <a:r>
              <a:rPr lang="en-GB" altLang="en-US" dirty="0" smtClean="0">
                <a:latin typeface="Times New Roman" pitchFamily="18" charset="0"/>
              </a:rPr>
              <a:t>ssentially</a:t>
            </a:r>
            <a:r>
              <a:rPr lang="en-GB" altLang="en-US" baseline="0" dirty="0" smtClean="0">
                <a:latin typeface="Times New Roman" pitchFamily="18" charset="0"/>
              </a:rPr>
              <a:t> all want the same basic things. </a:t>
            </a:r>
          </a:p>
          <a:p>
            <a:pPr eaLnBrk="1" hangingPunct="1">
              <a:lnSpc>
                <a:spcPct val="200000"/>
              </a:lnSpc>
              <a:spcBef>
                <a:spcPct val="0"/>
              </a:spcBef>
            </a:pPr>
            <a:endParaRPr lang="en-GB" altLang="en-US" baseline="0" dirty="0" smtClean="0">
              <a:latin typeface="Times New Roman" pitchFamily="18" charset="0"/>
            </a:endParaRPr>
          </a:p>
          <a:p>
            <a:pPr marL="228600" indent="-228600" eaLnBrk="1" hangingPunct="1">
              <a:lnSpc>
                <a:spcPct val="200000"/>
              </a:lnSpc>
              <a:spcBef>
                <a:spcPct val="0"/>
              </a:spcBef>
              <a:buAutoNum type="arabicParenR"/>
            </a:pPr>
            <a:r>
              <a:rPr lang="en-GB" altLang="en-US" baseline="0" dirty="0" smtClean="0">
                <a:latin typeface="Times New Roman" pitchFamily="18" charset="0"/>
              </a:rPr>
              <a:t>Timely release – embargoes are usually allowed and time for patents to be filed will be respected. Usually 2 years is the maximum embargo period allowed. </a:t>
            </a:r>
          </a:p>
          <a:p>
            <a:pPr marL="228600" indent="-228600" eaLnBrk="1" hangingPunct="1">
              <a:lnSpc>
                <a:spcPct val="200000"/>
              </a:lnSpc>
              <a:spcBef>
                <a:spcPct val="0"/>
              </a:spcBef>
              <a:buAutoNum type="arabicParenR"/>
            </a:pPr>
            <a:endParaRPr lang="en-GB" altLang="en-US" baseline="0" dirty="0" smtClean="0">
              <a:latin typeface="Times New Roman" pitchFamily="18" charset="0"/>
            </a:endParaRPr>
          </a:p>
          <a:p>
            <a:pPr marL="228600" indent="-228600" eaLnBrk="1" hangingPunct="1">
              <a:lnSpc>
                <a:spcPct val="200000"/>
              </a:lnSpc>
              <a:spcBef>
                <a:spcPct val="0"/>
              </a:spcBef>
              <a:buAutoNum type="arabicParenR"/>
            </a:pPr>
            <a:r>
              <a:rPr lang="en-GB" altLang="en-US" baseline="0" dirty="0" smtClean="0">
                <a:latin typeface="Times New Roman" pitchFamily="18" charset="0"/>
              </a:rPr>
              <a:t> Openness – remember though that this is in the context of being ‘responsible’. So, it does not mean everything! Funders are keen to have an idea of what will be shared through the work they fund. </a:t>
            </a:r>
          </a:p>
          <a:p>
            <a:pPr marL="228600" indent="-228600" eaLnBrk="1" hangingPunct="1">
              <a:lnSpc>
                <a:spcPct val="200000"/>
              </a:lnSpc>
              <a:spcBef>
                <a:spcPct val="0"/>
              </a:spcBef>
              <a:buAutoNum type="arabicParenR"/>
            </a:pPr>
            <a:endParaRPr lang="en-GB" altLang="en-US" baseline="0" dirty="0" smtClean="0">
              <a:latin typeface="Times New Roman" pitchFamily="18" charset="0"/>
            </a:endParaRPr>
          </a:p>
          <a:p>
            <a:pPr marL="228600" indent="-228600" eaLnBrk="1" hangingPunct="1">
              <a:lnSpc>
                <a:spcPct val="200000"/>
              </a:lnSpc>
              <a:spcBef>
                <a:spcPct val="0"/>
              </a:spcBef>
              <a:buAutoNum type="arabicParenR"/>
            </a:pPr>
            <a:r>
              <a:rPr lang="en-GB" altLang="en-US" baseline="0" dirty="0" smtClean="0">
                <a:latin typeface="Times New Roman" pitchFamily="18" charset="0"/>
              </a:rPr>
              <a:t>Retention – funders recognise that impact takes a while to be realised. Therefore, they want some guarantee that the research outputs will not disappear. Remember, funding bodies have to demonstrate impact too – if they can’t, research funding budgets get cut. </a:t>
            </a:r>
            <a:endParaRPr lang="en-GB" alt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Most</a:t>
            </a:r>
            <a:r>
              <a:rPr lang="en-GB" altLang="en-US" baseline="0" dirty="0" smtClean="0"/>
              <a:t> RCUK funders put the onus on the researcher to demonstrate that they had considered research data management and sharing issues. The Engineering and Physical Sciences Research Council (EPSRC) took a different approach and have instead put the onus on the HEI instead. They issued a set of nine expectations for HEIs seeking to secure funding from EPSRC and the compliance deadline came into effect on may 1</a:t>
            </a:r>
            <a:r>
              <a:rPr lang="en-GB" altLang="en-US" baseline="30000" dirty="0" smtClean="0"/>
              <a:t>st</a:t>
            </a:r>
            <a:r>
              <a:rPr lang="en-GB" altLang="en-US" baseline="0" dirty="0" smtClean="0"/>
              <a:t> 2015. Recently, senior management at HEIs were sent a light touch </a:t>
            </a:r>
            <a:r>
              <a:rPr lang="en-GB" altLang="en-US" baseline="0" dirty="0" err="1" smtClean="0"/>
              <a:t>qeustionnaire</a:t>
            </a:r>
            <a:r>
              <a:rPr lang="en-GB" altLang="en-US" baseline="0" dirty="0" smtClean="0"/>
              <a:t> to assess progress towards compliance.  </a:t>
            </a:r>
          </a:p>
          <a:p>
            <a:pPr eaLnBrk="1" hangingPunct="1">
              <a:spcBef>
                <a:spcPct val="0"/>
              </a:spcBef>
            </a:pPr>
            <a:endParaRPr lang="en-GB" altLang="en-US" baseline="0" dirty="0" smtClean="0"/>
          </a:p>
          <a:p>
            <a:pPr eaLnBrk="1" hangingPunct="1">
              <a:spcBef>
                <a:spcPct val="0"/>
              </a:spcBef>
            </a:pPr>
            <a:endParaRPr lang="en-GB"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8</a:t>
            </a:fld>
            <a:endParaRPr lang="en-GB" alt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good to think about a data management plan</a:t>
            </a:r>
            <a:r>
              <a:rPr lang="en-GB" baseline="0" dirty="0" smtClean="0"/>
              <a:t> as a plan for sharing – both with project partners in the in-project phase and more broadly in the post-award phase.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dirty="0"/>
          </a:p>
        </p:txBody>
      </p:sp>
    </p:spTree>
    <p:extLst>
      <p:ext uri="{BB962C8B-B14F-4D97-AF65-F5344CB8AC3E}">
        <p14:creationId xmlns:p14="http://schemas.microsoft.com/office/powerpoint/2010/main" val="2114404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http://i.emlfiles1.com/cmpimg/4/3/7/2/5/files/5733693_conferencewithoutline.png" TargetMode="External"/><Relationship Id="rId5" Type="http://schemas.openxmlformats.org/officeDocument/2006/relationships/hyperlink" Target="http://dmtrk.com/14OU-3F3PS-EKT751-1M3L2K-1/c.aspx"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databank.ora.ox.ac.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dspace.cam.ac.uk/" TargetMode="External"/><Relationship Id="rId5" Type="http://schemas.openxmlformats.org/officeDocument/2006/relationships/image" Target="../media/image11.png"/><Relationship Id="rId4" Type="http://schemas.openxmlformats.org/officeDocument/2006/relationships/hyperlink" Target="http://datashare.is.ed.ac.uk/" TargetMode="Externa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www.zenodo.org/"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www.re3data.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https://zenodo.org/" TargetMode="External"/><Relationship Id="rId5" Type="http://schemas.openxmlformats.org/officeDocument/2006/relationships/image" Target="../media/image16.png"/><Relationship Id="rId10" Type="http://schemas.openxmlformats.org/officeDocument/2006/relationships/hyperlink" Target="http://figshare.com/" TargetMode="External"/><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www.dcc.ac.uk/resources/how-guides/license-research-dat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dcc.ac.uk/resources/how-guides/cite-datasets"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dmponline.dcc.ac.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dmponline@dcc.ac.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dcc.ac.uk/resources/how-guides"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hyperlink" Target="http://www.nerc.ac.uk/research/sites/data/documents/data-value-checklist.pdf"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jiscmail.ac.uk/DMPONLINE-USER-GROU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github.com/DigitalCurationCentre/DMPonline_v4"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dcc.ac.uk/resources/data-management-plan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632848" cy="2016224"/>
          </a:xfrm>
        </p:spPr>
        <p:txBody>
          <a:bodyPr/>
          <a:lstStyle/>
          <a:p>
            <a:r>
              <a:rPr lang="en-GB" sz="3600" dirty="0"/>
              <a:t>Integrating data management planning into the pre-award, in award and post-award stages</a:t>
            </a:r>
          </a:p>
        </p:txBody>
      </p:sp>
      <p:sp>
        <p:nvSpPr>
          <p:cNvPr id="3" name="Subtitle 2"/>
          <p:cNvSpPr>
            <a:spLocks noGrp="1"/>
          </p:cNvSpPr>
          <p:nvPr>
            <p:ph type="subTitle" idx="1"/>
          </p:nvPr>
        </p:nvSpPr>
        <p:spPr>
          <a:xfrm>
            <a:off x="309346" y="4365104"/>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4499992" y="6102701"/>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884368" y="6336683"/>
            <a:ext cx="1074187" cy="376300"/>
          </a:xfrm>
          <a:prstGeom prst="rect">
            <a:avLst/>
          </a:prstGeom>
          <a:noFill/>
          <a:ln w="9525">
            <a:noFill/>
            <a:miter lim="800000"/>
            <a:headEnd/>
            <a:tailEnd/>
          </a:ln>
        </p:spPr>
      </p:pic>
      <p:pic>
        <p:nvPicPr>
          <p:cNvPr id="1027" name="Picture 3" descr="http://i.emlfiles1.com/cmpimg/4/3/7/2/5/files/5733693_conferencewithoutline.png">
            <a:hlinkClick r:id="rId5"/>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51520" y="260648"/>
            <a:ext cx="4864114"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9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Benefits related to sharing data</a:t>
            </a:r>
            <a:endParaRPr lang="en-GB" dirty="0"/>
          </a:p>
        </p:txBody>
      </p:sp>
      <p:sp>
        <p:nvSpPr>
          <p:cNvPr id="8" name="Content Placeholder 7"/>
          <p:cNvSpPr>
            <a:spLocks noGrp="1"/>
          </p:cNvSpPr>
          <p:nvPr>
            <p:ph sz="half" idx="1"/>
          </p:nvPr>
        </p:nvSpPr>
        <p:spPr>
          <a:xfrm>
            <a:off x="251520" y="1412776"/>
            <a:ext cx="8280920" cy="4286691"/>
          </a:xfrm>
        </p:spPr>
        <p:txBody>
          <a:bodyPr/>
          <a:lstStyle/>
          <a:p>
            <a:pPr>
              <a:lnSpc>
                <a:spcPct val="200000"/>
              </a:lnSpc>
              <a:buSzPct val="100000"/>
            </a:pPr>
            <a:r>
              <a:rPr lang="en-GB" sz="2400" dirty="0" smtClean="0"/>
              <a:t>Avoids duplication</a:t>
            </a:r>
          </a:p>
          <a:p>
            <a:pPr>
              <a:lnSpc>
                <a:spcPct val="200000"/>
              </a:lnSpc>
              <a:buSzPct val="100000"/>
            </a:pPr>
            <a:r>
              <a:rPr lang="en-GB" sz="2400" dirty="0" smtClean="0"/>
              <a:t>Scientific integrity</a:t>
            </a:r>
          </a:p>
          <a:p>
            <a:pPr>
              <a:lnSpc>
                <a:spcPct val="200000"/>
              </a:lnSpc>
              <a:buSzPct val="100000"/>
            </a:pPr>
            <a:r>
              <a:rPr lang="en-GB" sz="2400" dirty="0" smtClean="0"/>
              <a:t>More collaboration</a:t>
            </a:r>
          </a:p>
          <a:p>
            <a:pPr>
              <a:lnSpc>
                <a:spcPct val="200000"/>
              </a:lnSpc>
              <a:buSzPct val="100000"/>
            </a:pPr>
            <a:r>
              <a:rPr lang="en-GB" sz="2400" dirty="0" smtClean="0"/>
              <a:t>Increased citation</a:t>
            </a:r>
          </a:p>
          <a:p>
            <a:pPr>
              <a:lnSpc>
                <a:spcPct val="200000"/>
              </a:lnSpc>
              <a:buNone/>
            </a:pPr>
            <a:r>
              <a:rPr lang="en-GB" sz="2000" dirty="0" smtClean="0">
                <a:cs typeface="Times New Roman" pitchFamily="18" charset="0"/>
              </a:rPr>
              <a:t>           </a:t>
            </a:r>
            <a:r>
              <a:rPr lang="en-GB" sz="1600" dirty="0" smtClean="0">
                <a:cs typeface="Times New Roman" pitchFamily="18" charset="0"/>
              </a:rPr>
              <a:t>(</a:t>
            </a:r>
            <a:r>
              <a:rPr lang="en-GB" sz="1600" dirty="0" err="1"/>
              <a:t>Piwowar</a:t>
            </a:r>
            <a:r>
              <a:rPr lang="en-GB" sz="1600" dirty="0"/>
              <a:t> H. and Vision T.J 2013 </a:t>
            </a:r>
            <a:r>
              <a:rPr lang="en-GB" sz="1600" dirty="0" smtClean="0">
                <a:cs typeface="Times New Roman" pitchFamily="18" charset="0"/>
              </a:rPr>
              <a:t>, </a:t>
            </a:r>
            <a:r>
              <a:rPr lang="en-GB" sz="1600" u="sng" dirty="0">
                <a:hlinkClick r:id="rId3"/>
              </a:rPr>
              <a:t>https://</a:t>
            </a:r>
            <a:r>
              <a:rPr lang="en-GB" sz="1600" u="sng" dirty="0" smtClean="0">
                <a:hlinkClick r:id="rId3"/>
              </a:rPr>
              <a:t>peerj.com/preprints/1.pdf</a:t>
            </a:r>
            <a:r>
              <a:rPr lang="en-GB" sz="1600" dirty="0" smtClean="0">
                <a:cs typeface="Times New Roman" pitchFamily="18" charset="0"/>
              </a:rPr>
              <a:t>)</a:t>
            </a:r>
            <a:endParaRPr lang="en-GB" sz="1600" dirty="0">
              <a:cs typeface="Times New Roman" pitchFamily="18" charset="0"/>
            </a:endParaRPr>
          </a:p>
          <a:p>
            <a:pPr>
              <a:buNone/>
            </a:pPr>
            <a:endParaRPr lang="en-GB" dirty="0"/>
          </a:p>
        </p:txBody>
      </p:sp>
      <p:pic>
        <p:nvPicPr>
          <p:cNvPr id="11" name="Picture 2" descr="C:\Documents and Settings\librep\Local Settings\Temporary Internet Files\Content.IE5\WCKXAQGN\MC900432527[1].png"/>
          <p:cNvPicPr>
            <a:picLocks noChangeAspect="1" noChangeArrowheads="1"/>
          </p:cNvPicPr>
          <p:nvPr/>
        </p:nvPicPr>
        <p:blipFill>
          <a:blip r:embed="rId4" cstate="print"/>
          <a:srcRect/>
          <a:stretch>
            <a:fillRect/>
          </a:stretch>
        </p:blipFill>
        <p:spPr bwMode="auto">
          <a:xfrm>
            <a:off x="395536" y="5445224"/>
            <a:ext cx="720080" cy="7200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lstStyle/>
          <a:p>
            <a:r>
              <a:rPr lang="en-GB" dirty="0" smtClean="0"/>
              <a:t>Who else is involved in data sharing? </a:t>
            </a:r>
            <a:endParaRPr lang="en-GB" dirty="0"/>
          </a:p>
        </p:txBody>
      </p:sp>
      <p:sp>
        <p:nvSpPr>
          <p:cNvPr id="3" name="Content Placeholder 2"/>
          <p:cNvSpPr>
            <a:spLocks noGrp="1"/>
          </p:cNvSpPr>
          <p:nvPr>
            <p:ph idx="1"/>
          </p:nvPr>
        </p:nvSpPr>
        <p:spPr>
          <a:xfrm>
            <a:off x="395536" y="1268760"/>
            <a:ext cx="7994848" cy="4216896"/>
          </a:xfrm>
        </p:spPr>
        <p:txBody>
          <a:bodyPr/>
          <a:lstStyle/>
          <a:p>
            <a:pPr marL="457200" lvl="1" indent="0">
              <a:buFont typeface="Arial" charset="0"/>
              <a:buNone/>
            </a:pPr>
            <a:r>
              <a:rPr lang="en-US" sz="2400" dirty="0" smtClean="0">
                <a:ea typeface="ＭＳ Ｐゴシック" pitchFamily="34" charset="-128"/>
                <a:cs typeface="Arial" charset="0"/>
              </a:rPr>
              <a:t>PI/researcher – yes, but also…</a:t>
            </a:r>
          </a:p>
          <a:p>
            <a:pPr lvl="1">
              <a:lnSpc>
                <a:spcPct val="200000"/>
              </a:lnSpc>
              <a:buFont typeface="Wingdings" pitchFamily="2" charset="2"/>
              <a:buChar char="n"/>
            </a:pPr>
            <a:r>
              <a:rPr lang="en-US" sz="2400" dirty="0">
                <a:ea typeface="ＭＳ Ｐゴシック" pitchFamily="34" charset="-128"/>
                <a:cs typeface="Arial" charset="0"/>
              </a:rPr>
              <a:t>research participants </a:t>
            </a:r>
          </a:p>
          <a:p>
            <a:pPr lvl="1">
              <a:lnSpc>
                <a:spcPct val="200000"/>
              </a:lnSpc>
              <a:buFont typeface="Wingdings" pitchFamily="2" charset="2"/>
              <a:buChar char="n"/>
            </a:pPr>
            <a:r>
              <a:rPr lang="en-US" sz="2400" dirty="0">
                <a:ea typeface="ＭＳ Ｐゴシック" pitchFamily="34" charset="-128"/>
                <a:cs typeface="Arial" charset="0"/>
              </a:rPr>
              <a:t>commercial partners</a:t>
            </a:r>
          </a:p>
          <a:p>
            <a:pPr lvl="1">
              <a:lnSpc>
                <a:spcPct val="200000"/>
              </a:lnSpc>
              <a:buFont typeface="Wingdings" pitchFamily="2" charset="2"/>
              <a:buChar char="n"/>
            </a:pPr>
            <a:r>
              <a:rPr lang="en-US" sz="2400" dirty="0" smtClean="0">
                <a:ea typeface="ＭＳ Ｐゴシック" pitchFamily="34" charset="-128"/>
                <a:cs typeface="Arial" charset="0"/>
              </a:rPr>
              <a:t>the </a:t>
            </a:r>
            <a:r>
              <a:rPr lang="en-US" sz="2400" dirty="0">
                <a:ea typeface="ＭＳ Ｐゴシック" pitchFamily="34" charset="-128"/>
                <a:cs typeface="Arial" charset="0"/>
              </a:rPr>
              <a:t>data repository</a:t>
            </a:r>
          </a:p>
          <a:p>
            <a:pPr lvl="1">
              <a:lnSpc>
                <a:spcPct val="200000"/>
              </a:lnSpc>
              <a:buFont typeface="Wingdings" pitchFamily="2" charset="2"/>
              <a:buChar char="n"/>
            </a:pPr>
            <a:r>
              <a:rPr lang="en-US" sz="2400" dirty="0" smtClean="0">
                <a:ea typeface="ＭＳ Ｐゴシック" pitchFamily="34" charset="-128"/>
                <a:cs typeface="Arial" charset="0"/>
              </a:rPr>
              <a:t>support staff</a:t>
            </a:r>
          </a:p>
          <a:p>
            <a:pPr lvl="1">
              <a:lnSpc>
                <a:spcPct val="200000"/>
              </a:lnSpc>
              <a:buFont typeface="Wingdings" pitchFamily="2" charset="2"/>
              <a:buChar char="n"/>
            </a:pPr>
            <a:r>
              <a:rPr lang="en-US" sz="2400" dirty="0" smtClean="0">
                <a:ea typeface="ＭＳ Ｐゴシック" pitchFamily="34" charset="-128"/>
                <a:cs typeface="Arial" charset="0"/>
              </a:rPr>
              <a:t>the </a:t>
            </a:r>
            <a:r>
              <a:rPr lang="en-US" sz="2400" dirty="0">
                <a:ea typeface="ＭＳ Ｐゴシック" pitchFamily="34" charset="-128"/>
                <a:cs typeface="Arial" charset="0"/>
              </a:rPr>
              <a:t>secondary data user</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35280" cy="1371600"/>
          </a:xfrm>
        </p:spPr>
        <p:txBody>
          <a:bodyPr/>
          <a:lstStyle/>
          <a:p>
            <a:r>
              <a:rPr lang="en-GB" dirty="0" smtClean="0"/>
              <a:t>Managing restrictions on sharing</a:t>
            </a:r>
            <a:endParaRPr lang="en-GB" dirty="0"/>
          </a:p>
        </p:txBody>
      </p:sp>
      <p:sp>
        <p:nvSpPr>
          <p:cNvPr id="3" name="Subtitle 2"/>
          <p:cNvSpPr>
            <a:spLocks noGrp="1"/>
          </p:cNvSpPr>
          <p:nvPr>
            <p:ph idx="1"/>
          </p:nvPr>
        </p:nvSpPr>
        <p:spPr>
          <a:xfrm>
            <a:off x="355600" y="1665288"/>
            <a:ext cx="8429625" cy="4845538"/>
          </a:xfrm>
        </p:spPr>
        <p:txBody>
          <a:bodyPr/>
          <a:lstStyle/>
          <a:p>
            <a:pPr lvl="1">
              <a:spcAft>
                <a:spcPts val="0"/>
              </a:spcAft>
              <a:buNone/>
            </a:pPr>
            <a:r>
              <a:rPr lang="en-GB" sz="2400" b="1" dirty="0" smtClean="0"/>
              <a:t>Ethics</a:t>
            </a:r>
          </a:p>
          <a:p>
            <a:pPr lvl="1">
              <a:spcAft>
                <a:spcPts val="0"/>
              </a:spcAft>
              <a:buFont typeface="Wingdings" pitchFamily="2" charset="2"/>
              <a:buChar char="n"/>
            </a:pPr>
            <a:r>
              <a:rPr lang="en-GB" dirty="0" smtClean="0"/>
              <a:t>Informed consent – cover current </a:t>
            </a:r>
            <a:r>
              <a:rPr lang="en-GB" b="1" i="1" dirty="0" smtClean="0"/>
              <a:t>and</a:t>
            </a:r>
            <a:r>
              <a:rPr lang="en-GB" dirty="0" smtClean="0"/>
              <a:t> future use</a:t>
            </a:r>
          </a:p>
          <a:p>
            <a:pPr lvl="1">
              <a:spcAft>
                <a:spcPts val="0"/>
              </a:spcAft>
              <a:buFont typeface="Wingdings" pitchFamily="2" charset="2"/>
              <a:buChar char="n"/>
            </a:pPr>
            <a:r>
              <a:rPr lang="en-GB" dirty="0" smtClean="0"/>
              <a:t>Confidentiality – is anonymisation appropriate?</a:t>
            </a:r>
          </a:p>
          <a:p>
            <a:pPr lvl="1">
              <a:spcAft>
                <a:spcPts val="0"/>
              </a:spcAft>
              <a:buFont typeface="Wingdings" pitchFamily="2" charset="2"/>
              <a:buChar char="n"/>
            </a:pPr>
            <a:r>
              <a:rPr lang="en-GB" dirty="0" smtClean="0"/>
              <a:t>Access control – who, what, when?</a:t>
            </a:r>
          </a:p>
          <a:p>
            <a:pPr lvl="1">
              <a:spcAft>
                <a:spcPts val="0"/>
              </a:spcAft>
              <a:buNone/>
            </a:pPr>
            <a:endParaRPr lang="en-GB" sz="2800" dirty="0" smtClean="0"/>
          </a:p>
          <a:p>
            <a:pPr lvl="1">
              <a:spcAft>
                <a:spcPts val="0"/>
              </a:spcAft>
              <a:buNone/>
            </a:pPr>
            <a:r>
              <a:rPr lang="en-GB" sz="2400" b="1" dirty="0" smtClean="0"/>
              <a:t>IPR</a:t>
            </a:r>
            <a:endParaRPr lang="en-GB" sz="2400" dirty="0" smtClean="0"/>
          </a:p>
          <a:p>
            <a:pPr lvl="1">
              <a:spcAft>
                <a:spcPts val="0"/>
              </a:spcAft>
              <a:buFont typeface="Wingdings" pitchFamily="2" charset="2"/>
              <a:buChar char="n"/>
            </a:pPr>
            <a:r>
              <a:rPr lang="en-GB" dirty="0"/>
              <a:t>Clarify copyright before research starts</a:t>
            </a:r>
          </a:p>
          <a:p>
            <a:pPr lvl="1">
              <a:spcAft>
                <a:spcPts val="0"/>
              </a:spcAft>
              <a:buFont typeface="Wingdings" pitchFamily="2" charset="2"/>
              <a:buChar char="n"/>
            </a:pPr>
            <a:r>
              <a:rPr lang="en-GB" dirty="0"/>
              <a:t>Consider </a:t>
            </a:r>
            <a:r>
              <a:rPr lang="en-GB" dirty="0" smtClean="0"/>
              <a:t>licensing options e.g. Creative Commons</a:t>
            </a:r>
          </a:p>
          <a:p>
            <a:pPr lvl="1">
              <a:spcAft>
                <a:spcPts val="0"/>
              </a:spcAft>
              <a:buNone/>
            </a:pPr>
            <a:endParaRPr lang="en-GB" sz="2800" dirty="0" smtClean="0"/>
          </a:p>
          <a:p>
            <a:pPr lvl="1">
              <a:spcAft>
                <a:spcPts val="0"/>
              </a:spcAft>
              <a:buNone/>
            </a:pPr>
            <a:endParaRPr lang="en-GB" sz="2800" dirty="0" smtClean="0"/>
          </a:p>
          <a:p>
            <a:pPr lvl="1">
              <a:buNone/>
            </a:pPr>
            <a:endParaRPr lang="en-GB"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26114" y="332656"/>
            <a:ext cx="8374063" cy="711200"/>
          </a:xfrm>
        </p:spPr>
        <p:txBody>
          <a:bodyPr/>
          <a:lstStyle/>
          <a:p>
            <a:r>
              <a:rPr lang="en-US" altLang="en-US" dirty="0" smtClean="0"/>
              <a:t>Use appropriate repositories - institutional</a:t>
            </a:r>
          </a:p>
        </p:txBody>
      </p:sp>
      <p:sp>
        <p:nvSpPr>
          <p:cNvPr id="35843" name="Rectangle 3"/>
          <p:cNvSpPr>
            <a:spLocks noGrp="1" noChangeArrowheads="1"/>
          </p:cNvSpPr>
          <p:nvPr>
            <p:ph type="body" idx="4294967295"/>
          </p:nvPr>
        </p:nvSpPr>
        <p:spPr>
          <a:xfrm>
            <a:off x="3275856" y="1700213"/>
            <a:ext cx="2520280" cy="4105275"/>
          </a:xfrm>
        </p:spPr>
        <p:txBody>
          <a:bodyPr/>
          <a:lstStyle/>
          <a:p>
            <a:pPr algn="ctr" eaLnBrk="1" hangingPunct="1">
              <a:buFontTx/>
              <a:buNone/>
            </a:pPr>
            <a:endParaRPr lang="en-GB" altLang="en-US" sz="1800" dirty="0" smtClean="0"/>
          </a:p>
          <a:p>
            <a:pPr algn="ctr" eaLnBrk="1" hangingPunct="1">
              <a:buFontTx/>
              <a:buNone/>
            </a:pPr>
            <a:r>
              <a:rPr lang="en-GB" altLang="en-US" sz="2400" dirty="0" smtClean="0"/>
              <a:t>    </a:t>
            </a:r>
            <a:endParaRPr lang="en-US" altLang="en-US" sz="2400" dirty="0" smtClean="0"/>
          </a:p>
        </p:txBody>
      </p:sp>
      <p:grpSp>
        <p:nvGrpSpPr>
          <p:cNvPr id="35844" name="Group 12"/>
          <p:cNvGrpSpPr>
            <a:grpSpLocks/>
          </p:cNvGrpSpPr>
          <p:nvPr/>
        </p:nvGrpSpPr>
        <p:grpSpPr bwMode="auto">
          <a:xfrm>
            <a:off x="670583" y="1962269"/>
            <a:ext cx="3024188" cy="1449387"/>
            <a:chOff x="251520" y="1556792"/>
            <a:chExt cx="3024336" cy="1449452"/>
          </a:xfrm>
        </p:grpSpPr>
        <p:pic>
          <p:nvPicPr>
            <p:cNvPr id="358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281448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TextBox 5"/>
            <p:cNvSpPr txBox="1">
              <a:spLocks noChangeArrowheads="1"/>
            </p:cNvSpPr>
            <p:nvPr/>
          </p:nvSpPr>
          <p:spPr bwMode="auto">
            <a:xfrm>
              <a:off x="322961" y="2636340"/>
              <a:ext cx="2952895" cy="36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ea typeface="DejaVu Sans Condensed"/>
                  <a:cs typeface="DejaVu Sans Condensed"/>
                  <a:hlinkClick r:id="rId4"/>
                </a:rPr>
                <a:t>http://datashare.is.ed.ac.uk</a:t>
              </a:r>
              <a:endParaRPr lang="en-GB" altLang="en-US" sz="1800">
                <a:ea typeface="DejaVu Sans Condensed"/>
                <a:cs typeface="DejaVu Sans Condensed"/>
              </a:endParaRPr>
            </a:p>
          </p:txBody>
        </p:sp>
      </p:grpSp>
      <p:grpSp>
        <p:nvGrpSpPr>
          <p:cNvPr id="35845" name="Group 11"/>
          <p:cNvGrpSpPr>
            <a:grpSpLocks/>
          </p:cNvGrpSpPr>
          <p:nvPr/>
        </p:nvGrpSpPr>
        <p:grpSpPr bwMode="auto">
          <a:xfrm>
            <a:off x="1115616" y="4365625"/>
            <a:ext cx="2952750" cy="1301750"/>
            <a:chOff x="323528" y="3212976"/>
            <a:chExt cx="2952328" cy="1302260"/>
          </a:xfrm>
        </p:grpSpPr>
        <p:pic>
          <p:nvPicPr>
            <p:cNvPr id="358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12976"/>
              <a:ext cx="190609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Box 7"/>
            <p:cNvSpPr txBox="1">
              <a:spLocks noChangeArrowheads="1"/>
            </p:cNvSpPr>
            <p:nvPr/>
          </p:nvSpPr>
          <p:spPr bwMode="auto">
            <a:xfrm>
              <a:off x="323528" y="4148380"/>
              <a:ext cx="2952328" cy="36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a:ea typeface="DejaVu Sans Condensed"/>
                  <a:cs typeface="DejaVu Sans Condensed"/>
                  <a:hlinkClick r:id="rId6"/>
                </a:rPr>
                <a:t>www.dspace.cam.ac.uk</a:t>
              </a:r>
              <a:endParaRPr lang="en-GB" altLang="en-US" sz="1800">
                <a:ea typeface="DejaVu Sans Condensed"/>
                <a:cs typeface="DejaVu Sans Condensed"/>
              </a:endParaRPr>
            </a:p>
          </p:txBody>
        </p:sp>
      </p:grpSp>
      <p:grpSp>
        <p:nvGrpSpPr>
          <p:cNvPr id="35846" name="Group 13"/>
          <p:cNvGrpSpPr>
            <a:grpSpLocks/>
          </p:cNvGrpSpPr>
          <p:nvPr/>
        </p:nvGrpSpPr>
        <p:grpSpPr bwMode="auto">
          <a:xfrm>
            <a:off x="4588564" y="4375150"/>
            <a:ext cx="4067175" cy="1347788"/>
            <a:chOff x="5220072" y="5013176"/>
            <a:chExt cx="4067944" cy="1348583"/>
          </a:xfrm>
        </p:grpSpPr>
        <p:sp>
          <p:nvSpPr>
            <p:cNvPr id="35850" name="Rectangle 8"/>
            <p:cNvSpPr>
              <a:spLocks noChangeArrowheads="1"/>
            </p:cNvSpPr>
            <p:nvPr/>
          </p:nvSpPr>
          <p:spPr bwMode="auto">
            <a:xfrm>
              <a:off x="5220072" y="5948766"/>
              <a:ext cx="4067944" cy="41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lnSpc>
                  <a:spcPct val="75000"/>
                </a:lnSpc>
                <a:spcBef>
                  <a:spcPct val="0"/>
                </a:spcBef>
                <a:buFontTx/>
                <a:buNone/>
              </a:pPr>
              <a:r>
                <a:rPr lang="en-US" altLang="en-US" sz="1800">
                  <a:ea typeface="DejaVu Sans Condensed"/>
                  <a:cs typeface="DejaVu Sans Condensed"/>
                  <a:hlinkClick r:id="rId7"/>
                </a:rPr>
                <a:t>https://databank.ora.ox.ac.uk</a:t>
              </a:r>
              <a:r>
                <a:rPr lang="en-US" altLang="en-US">
                  <a:ea typeface="DejaVu Sans Condensed"/>
                  <a:cs typeface="DejaVu Sans Condensed"/>
                </a:rPr>
                <a:t> </a:t>
              </a:r>
            </a:p>
          </p:txBody>
        </p:sp>
        <p:pic>
          <p:nvPicPr>
            <p:cNvPr id="35851" name="Picture 10" descr="Captur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013176"/>
              <a:ext cx="2372056" cy="79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47" name="Group 16"/>
          <p:cNvGrpSpPr>
            <a:grpSpLocks/>
          </p:cNvGrpSpPr>
          <p:nvPr/>
        </p:nvGrpSpPr>
        <p:grpSpPr bwMode="auto">
          <a:xfrm>
            <a:off x="5128313" y="2043327"/>
            <a:ext cx="2987675" cy="1582738"/>
            <a:chOff x="6156176" y="2564904"/>
            <a:chExt cx="2987824" cy="1582653"/>
          </a:xfrm>
        </p:grpSpPr>
        <p:sp>
          <p:nvSpPr>
            <p:cNvPr id="35848" name="Rectangle 14"/>
            <p:cNvSpPr>
              <a:spLocks noChangeArrowheads="1"/>
            </p:cNvSpPr>
            <p:nvPr/>
          </p:nvSpPr>
          <p:spPr bwMode="auto">
            <a:xfrm>
              <a:off x="6156176" y="3501350"/>
              <a:ext cx="2987824" cy="6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t>Research Data at Essex and  </a:t>
              </a:r>
            </a:p>
            <a:p>
              <a:pPr algn="ctr" eaLnBrk="1" hangingPunct="1">
                <a:spcBef>
                  <a:spcPct val="0"/>
                </a:spcBef>
                <a:buFontTx/>
                <a:buNone/>
              </a:pPr>
              <a:r>
                <a:rPr lang="en-GB" altLang="en-US" sz="1800"/>
                <a:t>DataPool at Southampton</a:t>
              </a:r>
            </a:p>
          </p:txBody>
        </p:sp>
        <p:pic>
          <p:nvPicPr>
            <p:cNvPr id="35849" name="Picture 15" descr="Captur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2564904"/>
              <a:ext cx="158417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3542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Capture.PNG"/>
          <p:cNvPicPr>
            <a:picLocks noChangeAspect="1"/>
          </p:cNvPicPr>
          <p:nvPr/>
        </p:nvPicPr>
        <p:blipFill>
          <a:blip r:embed="rId3" cstate="print"/>
          <a:srcRect/>
          <a:stretch>
            <a:fillRect/>
          </a:stretch>
        </p:blipFill>
        <p:spPr bwMode="auto">
          <a:xfrm>
            <a:off x="2555875" y="2349500"/>
            <a:ext cx="1728788" cy="784225"/>
          </a:xfrm>
          <a:prstGeom prst="rect">
            <a:avLst/>
          </a:prstGeom>
          <a:noFill/>
          <a:ln w="9525">
            <a:noFill/>
            <a:miter lim="800000"/>
            <a:headEnd/>
            <a:tailEnd/>
          </a:ln>
        </p:spPr>
      </p:pic>
      <p:sp>
        <p:nvSpPr>
          <p:cNvPr id="27651" name="Rectangle 2"/>
          <p:cNvSpPr>
            <a:spLocks noGrp="1" noChangeArrowheads="1"/>
          </p:cNvSpPr>
          <p:nvPr>
            <p:ph type="title" idx="4294967295"/>
          </p:nvPr>
        </p:nvSpPr>
        <p:spPr bwMode="auto">
          <a:xfrm>
            <a:off x="272835" y="312738"/>
            <a:ext cx="8229600" cy="711200"/>
          </a:xfrm>
          <a:prstGeom prst="rect">
            <a:avLst/>
          </a:prstGeom>
          <a:noFill/>
          <a:ln>
            <a:miter lim="800000"/>
            <a:headEnd/>
            <a:tailEnd/>
          </a:ln>
        </p:spPr>
        <p:txBody>
          <a:bodyPr>
            <a:normAutofit/>
          </a:bodyPr>
          <a:lstStyle/>
          <a:p>
            <a:pPr algn="l" eaLnBrk="1" hangingPunct="1"/>
            <a:r>
              <a:rPr lang="en-US" dirty="0" smtClean="0"/>
              <a:t>Use appropriate repositories - external</a:t>
            </a:r>
          </a:p>
        </p:txBody>
      </p:sp>
      <p:sp>
        <p:nvSpPr>
          <p:cNvPr id="27652" name="Rectangle 3"/>
          <p:cNvSpPr>
            <a:spLocks noGrp="1" noChangeArrowheads="1"/>
          </p:cNvSpPr>
          <p:nvPr>
            <p:ph type="body" idx="4294967295"/>
          </p:nvPr>
        </p:nvSpPr>
        <p:spPr bwMode="auto">
          <a:xfrm>
            <a:off x="233424" y="1785143"/>
            <a:ext cx="4355976" cy="936625"/>
          </a:xfrm>
          <a:prstGeom prst="rect">
            <a:avLst/>
          </a:prstGeom>
          <a:noFill/>
          <a:ln>
            <a:miter lim="800000"/>
            <a:headEnd/>
            <a:tailEnd/>
          </a:ln>
        </p:spPr>
        <p:txBody>
          <a:bodyPr/>
          <a:lstStyle/>
          <a:p>
            <a:pPr lvl="1" eaLnBrk="1" hangingPunct="1">
              <a:lnSpc>
                <a:spcPct val="75000"/>
              </a:lnSpc>
              <a:buFontTx/>
              <a:buNone/>
            </a:pPr>
            <a:r>
              <a:rPr lang="en-US" dirty="0" smtClean="0"/>
              <a:t>Research funders’ data </a:t>
            </a:r>
            <a:r>
              <a:rPr lang="en-US" dirty="0" err="1" smtClean="0"/>
              <a:t>centres</a:t>
            </a:r>
            <a:endParaRPr lang="en-US" dirty="0" smtClean="0"/>
          </a:p>
        </p:txBody>
      </p:sp>
      <p:pic>
        <p:nvPicPr>
          <p:cNvPr id="27653" name="Picture 4" descr="Capture.PNG"/>
          <p:cNvPicPr>
            <a:picLocks noChangeAspect="1"/>
          </p:cNvPicPr>
          <p:nvPr/>
        </p:nvPicPr>
        <p:blipFill>
          <a:blip r:embed="rId4" cstate="print"/>
          <a:srcRect/>
          <a:stretch>
            <a:fillRect/>
          </a:stretch>
        </p:blipFill>
        <p:spPr bwMode="auto">
          <a:xfrm>
            <a:off x="624632" y="2406650"/>
            <a:ext cx="1655763" cy="630237"/>
          </a:xfrm>
          <a:prstGeom prst="rect">
            <a:avLst/>
          </a:prstGeom>
          <a:noFill/>
          <a:ln w="9525">
            <a:noFill/>
            <a:miter lim="800000"/>
            <a:headEnd/>
            <a:tailEnd/>
          </a:ln>
        </p:spPr>
      </p:pic>
      <p:pic>
        <p:nvPicPr>
          <p:cNvPr id="27654" name="Picture 3"/>
          <p:cNvPicPr>
            <a:picLocks noChangeAspect="1" noChangeArrowheads="1"/>
          </p:cNvPicPr>
          <p:nvPr/>
        </p:nvPicPr>
        <p:blipFill>
          <a:blip r:embed="rId5" cstate="print"/>
          <a:srcRect/>
          <a:stretch>
            <a:fillRect/>
          </a:stretch>
        </p:blipFill>
        <p:spPr bwMode="auto">
          <a:xfrm>
            <a:off x="1158875" y="3286820"/>
            <a:ext cx="2505075" cy="649287"/>
          </a:xfrm>
          <a:prstGeom prst="rect">
            <a:avLst/>
          </a:prstGeom>
          <a:noFill/>
          <a:ln w="9525">
            <a:noFill/>
            <a:miter lim="800000"/>
            <a:headEnd/>
            <a:tailEnd/>
          </a:ln>
        </p:spPr>
      </p:pic>
      <p:sp>
        <p:nvSpPr>
          <p:cNvPr id="9" name="Rectangle 3"/>
          <p:cNvSpPr txBox="1">
            <a:spLocks noChangeArrowheads="1"/>
          </p:cNvSpPr>
          <p:nvPr/>
        </p:nvSpPr>
        <p:spPr bwMode="auto">
          <a:xfrm>
            <a:off x="5220072" y="1881981"/>
            <a:ext cx="3757429" cy="935038"/>
          </a:xfrm>
          <a:prstGeom prst="rect">
            <a:avLst/>
          </a:prstGeom>
          <a:noFill/>
          <a:ln>
            <a:miter lim="800000"/>
            <a:headEnd/>
            <a:tailEnd/>
          </a:ln>
        </p:spPr>
        <p:txBody>
          <a:bodyPr/>
          <a:lstStyle/>
          <a:p>
            <a:pPr marL="731838" lvl="1" indent="-274638" eaLnBrk="0" hangingPunct="0">
              <a:lnSpc>
                <a:spcPct val="75000"/>
              </a:lnSpc>
              <a:spcBef>
                <a:spcPts val="600"/>
              </a:spcBef>
              <a:buClr>
                <a:srgbClr val="FF6600"/>
              </a:buClr>
              <a:buSzPct val="100000"/>
              <a:buFont typeface="Arial" charset="0"/>
              <a:buNone/>
              <a:defRPr/>
            </a:pPr>
            <a:r>
              <a:rPr lang="en-US" sz="2000" kern="0" dirty="0">
                <a:solidFill>
                  <a:schemeClr val="accent6"/>
                </a:solidFill>
                <a:latin typeface="+mn-lt"/>
                <a:cs typeface="+mn-cs"/>
              </a:rPr>
              <a:t>Structured databases</a:t>
            </a:r>
          </a:p>
        </p:txBody>
      </p:sp>
      <p:sp>
        <p:nvSpPr>
          <p:cNvPr id="11" name="Rectangle 3"/>
          <p:cNvSpPr txBox="1">
            <a:spLocks noChangeArrowheads="1"/>
          </p:cNvSpPr>
          <p:nvPr/>
        </p:nvSpPr>
        <p:spPr bwMode="auto">
          <a:xfrm>
            <a:off x="2118998" y="4797152"/>
            <a:ext cx="4537274" cy="352220"/>
          </a:xfrm>
          <a:prstGeom prst="rect">
            <a:avLst/>
          </a:prstGeom>
          <a:noFill/>
          <a:ln>
            <a:miter lim="800000"/>
            <a:headEnd/>
            <a:tailEnd/>
          </a:ln>
        </p:spPr>
        <p:txBody>
          <a:bodyPr/>
          <a:lstStyle/>
          <a:p>
            <a:pPr marL="274638" indent="-274638" algn="ctr" eaLnBrk="0" hangingPunct="0">
              <a:lnSpc>
                <a:spcPct val="75000"/>
              </a:lnSpc>
              <a:spcBef>
                <a:spcPts val="600"/>
              </a:spcBef>
              <a:buClr>
                <a:srgbClr val="FF6600"/>
              </a:buClr>
              <a:buSzPct val="100000"/>
              <a:buFont typeface="Arial" charset="0"/>
              <a:buNone/>
              <a:defRPr/>
            </a:pPr>
            <a:r>
              <a:rPr lang="en-US" sz="2800" kern="0" dirty="0">
                <a:solidFill>
                  <a:srgbClr val="000000"/>
                </a:solidFill>
                <a:latin typeface="+mn-lt"/>
                <a:cs typeface="+mn-cs"/>
              </a:rPr>
              <a:t>	</a:t>
            </a:r>
            <a:r>
              <a:rPr lang="en-US" sz="2000" kern="0" dirty="0" smtClean="0">
                <a:solidFill>
                  <a:schemeClr val="accent6"/>
                </a:solidFill>
                <a:latin typeface="+mn-lt"/>
                <a:cs typeface="+mn-cs"/>
              </a:rPr>
              <a:t>Community </a:t>
            </a:r>
            <a:r>
              <a:rPr lang="en-US" sz="2000" kern="0" dirty="0">
                <a:solidFill>
                  <a:schemeClr val="accent6"/>
                </a:solidFill>
                <a:latin typeface="+mn-lt"/>
                <a:cs typeface="+mn-cs"/>
              </a:rPr>
              <a:t>initiatives</a:t>
            </a:r>
          </a:p>
        </p:txBody>
      </p:sp>
      <p:pic>
        <p:nvPicPr>
          <p:cNvPr id="27658" name="Picture 12" descr="Capture.PNG"/>
          <p:cNvPicPr>
            <a:picLocks noChangeAspect="1"/>
          </p:cNvPicPr>
          <p:nvPr/>
        </p:nvPicPr>
        <p:blipFill>
          <a:blip r:embed="rId6" cstate="print"/>
          <a:srcRect/>
          <a:stretch>
            <a:fillRect/>
          </a:stretch>
        </p:blipFill>
        <p:spPr bwMode="auto">
          <a:xfrm>
            <a:off x="7092950" y="3036887"/>
            <a:ext cx="1655763" cy="603250"/>
          </a:xfrm>
          <a:prstGeom prst="rect">
            <a:avLst/>
          </a:prstGeom>
          <a:noFill/>
          <a:ln w="9525">
            <a:noFill/>
            <a:miter lim="800000"/>
            <a:headEnd/>
            <a:tailEnd/>
          </a:ln>
        </p:spPr>
      </p:pic>
      <p:pic>
        <p:nvPicPr>
          <p:cNvPr id="27659" name="Picture 13" descr="Capture.PNG"/>
          <p:cNvPicPr>
            <a:picLocks noChangeAspect="1"/>
          </p:cNvPicPr>
          <p:nvPr/>
        </p:nvPicPr>
        <p:blipFill>
          <a:blip r:embed="rId7" cstate="print"/>
          <a:srcRect/>
          <a:stretch>
            <a:fillRect/>
          </a:stretch>
        </p:blipFill>
        <p:spPr bwMode="auto">
          <a:xfrm>
            <a:off x="5242148" y="2349500"/>
            <a:ext cx="2279650" cy="847725"/>
          </a:xfrm>
          <a:prstGeom prst="rect">
            <a:avLst/>
          </a:prstGeom>
          <a:noFill/>
          <a:ln w="9525">
            <a:noFill/>
            <a:miter lim="800000"/>
            <a:headEnd/>
            <a:tailEnd/>
          </a:ln>
        </p:spPr>
      </p:pic>
      <p:pic>
        <p:nvPicPr>
          <p:cNvPr id="27661" name="Picture 17" descr="Capture.PNG"/>
          <p:cNvPicPr>
            <a:picLocks noChangeAspect="1"/>
          </p:cNvPicPr>
          <p:nvPr/>
        </p:nvPicPr>
        <p:blipFill>
          <a:blip r:embed="rId8" cstate="print"/>
          <a:srcRect/>
          <a:stretch>
            <a:fillRect/>
          </a:stretch>
        </p:blipFill>
        <p:spPr bwMode="auto">
          <a:xfrm>
            <a:off x="3281383" y="5379195"/>
            <a:ext cx="1873251" cy="758974"/>
          </a:xfrm>
          <a:prstGeom prst="rect">
            <a:avLst/>
          </a:prstGeom>
          <a:noFill/>
          <a:ln w="9525">
            <a:noFill/>
            <a:miter lim="800000"/>
            <a:headEnd/>
            <a:tailEnd/>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4494" y="5255461"/>
            <a:ext cx="2296337" cy="1080013"/>
          </a:xfrm>
          <a:prstGeom prst="rect">
            <a:avLst/>
          </a:prstGeom>
        </p:spPr>
      </p:pic>
      <p:sp>
        <p:nvSpPr>
          <p:cNvPr id="3" name="AutoShape 4" descr="Zeno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Zeno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Zenod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3618636" y="6058475"/>
            <a:ext cx="1535998" cy="276999"/>
          </a:xfrm>
          <a:prstGeom prst="rect">
            <a:avLst/>
          </a:prstGeom>
        </p:spPr>
        <p:txBody>
          <a:bodyPr wrap="none">
            <a:spAutoFit/>
          </a:bodyPr>
          <a:lstStyle/>
          <a:p>
            <a:r>
              <a:rPr lang="en-GB" sz="1200" dirty="0">
                <a:hlinkClick r:id="rId10"/>
              </a:rPr>
              <a:t>http://</a:t>
            </a:r>
            <a:r>
              <a:rPr lang="en-GB" sz="1200" dirty="0" err="1" smtClean="0">
                <a:hlinkClick r:id="rId10"/>
              </a:rPr>
              <a:t>figshare.com</a:t>
            </a:r>
            <a:r>
              <a:rPr lang="en-GB" sz="1200" dirty="0" smtClean="0"/>
              <a:t> </a:t>
            </a:r>
            <a:endParaRPr lang="en-GB" sz="1200" dirty="0"/>
          </a:p>
        </p:txBody>
      </p:sp>
      <p:sp>
        <p:nvSpPr>
          <p:cNvPr id="12" name="Rectangle 11"/>
          <p:cNvSpPr/>
          <p:nvPr/>
        </p:nvSpPr>
        <p:spPr>
          <a:xfrm>
            <a:off x="1086444" y="6028863"/>
            <a:ext cx="1500732" cy="276999"/>
          </a:xfrm>
          <a:prstGeom prst="rect">
            <a:avLst/>
          </a:prstGeom>
        </p:spPr>
        <p:txBody>
          <a:bodyPr wrap="none">
            <a:spAutoFit/>
          </a:bodyPr>
          <a:lstStyle/>
          <a:p>
            <a:pPr algn="ctr"/>
            <a:r>
              <a:rPr lang="en-GB" sz="1200" dirty="0">
                <a:hlinkClick r:id="rId11"/>
              </a:rPr>
              <a:t>https://</a:t>
            </a:r>
            <a:r>
              <a:rPr lang="en-GB" sz="1200" dirty="0" err="1" smtClean="0">
                <a:hlinkClick r:id="rId11"/>
              </a:rPr>
              <a:t>zenodo.org</a:t>
            </a:r>
            <a:r>
              <a:rPr lang="en-GB" sz="1200" dirty="0" smtClean="0"/>
              <a:t> </a:t>
            </a:r>
            <a:endParaRPr lang="en-GB" sz="1200" dirty="0"/>
          </a:p>
        </p:txBody>
      </p:sp>
      <p:sp>
        <p:nvSpPr>
          <p:cNvPr id="13" name="Rectangle 12"/>
          <p:cNvSpPr/>
          <p:nvPr/>
        </p:nvSpPr>
        <p:spPr>
          <a:xfrm>
            <a:off x="5940152" y="6196974"/>
            <a:ext cx="1764778" cy="276999"/>
          </a:xfrm>
          <a:prstGeom prst="rect">
            <a:avLst/>
          </a:prstGeom>
        </p:spPr>
        <p:txBody>
          <a:bodyPr wrap="none">
            <a:spAutoFit/>
          </a:bodyPr>
          <a:lstStyle/>
          <a:p>
            <a:pPr algn="ctr"/>
            <a:r>
              <a:rPr lang="en-GB" sz="1200" dirty="0">
                <a:hlinkClick r:id="rId12"/>
              </a:rPr>
              <a:t>http://</a:t>
            </a:r>
            <a:r>
              <a:rPr lang="en-GB" sz="1200" dirty="0" smtClean="0">
                <a:hlinkClick r:id="rId12"/>
              </a:rPr>
              <a:t>www.re3data.org</a:t>
            </a:r>
            <a:r>
              <a:rPr lang="en-GB" sz="1200" dirty="0" smtClean="0"/>
              <a:t> </a:t>
            </a:r>
            <a:endParaRPr lang="en-GB" sz="1200" dirty="0"/>
          </a:p>
        </p:txBody>
      </p:sp>
      <p:sp>
        <p:nvSpPr>
          <p:cNvPr id="14" name="Rectangle 13"/>
          <p:cNvSpPr/>
          <p:nvPr/>
        </p:nvSpPr>
        <p:spPr bwMode="auto">
          <a:xfrm>
            <a:off x="460375" y="1556792"/>
            <a:ext cx="4039617" cy="266429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5" name="Rectangle 14"/>
          <p:cNvSpPr/>
          <p:nvPr/>
        </p:nvSpPr>
        <p:spPr bwMode="auto">
          <a:xfrm>
            <a:off x="4932040" y="1556792"/>
            <a:ext cx="3960440" cy="2664296"/>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6" name="Rectangle 15"/>
          <p:cNvSpPr/>
          <p:nvPr/>
        </p:nvSpPr>
        <p:spPr bwMode="auto">
          <a:xfrm>
            <a:off x="813187" y="4717175"/>
            <a:ext cx="7407225" cy="179238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27" name="Picture 15" descr="ZENOD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7598" y="5655536"/>
            <a:ext cx="1223814" cy="40293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94906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71166"/>
            <a:ext cx="9144000" cy="648072"/>
          </a:xfrm>
        </p:spPr>
        <p:txBody>
          <a:bodyPr/>
          <a:lstStyle/>
          <a:p>
            <a:pPr algn="l"/>
            <a:r>
              <a:rPr lang="en-GB" dirty="0" smtClean="0"/>
              <a:t>Data Catalogues</a:t>
            </a:r>
            <a:endParaRPr lang="en-GB" dirty="0"/>
          </a:p>
        </p:txBody>
      </p:sp>
      <p:sp>
        <p:nvSpPr>
          <p:cNvPr id="3" name="Content Placeholder 2"/>
          <p:cNvSpPr>
            <a:spLocks noGrp="1"/>
          </p:cNvSpPr>
          <p:nvPr>
            <p:ph idx="1"/>
          </p:nvPr>
        </p:nvSpPr>
        <p:spPr>
          <a:xfrm>
            <a:off x="251520" y="1124744"/>
            <a:ext cx="8640960" cy="5589240"/>
          </a:xfrm>
        </p:spPr>
        <p:txBody>
          <a:bodyPr/>
          <a:lstStyle/>
          <a:p>
            <a:pPr marL="0" indent="0">
              <a:spcAft>
                <a:spcPts val="0"/>
              </a:spcAft>
              <a:buNone/>
            </a:pPr>
            <a:endParaRPr lang="en-GB" dirty="0" smtClean="0"/>
          </a:p>
          <a:p>
            <a:pPr marL="0" indent="0">
              <a:spcAft>
                <a:spcPts val="0"/>
              </a:spcAft>
              <a:buNone/>
            </a:pPr>
            <a:endParaRPr lang="en-GB" dirty="0" smtClean="0"/>
          </a:p>
          <a:p>
            <a:pPr>
              <a:spcAft>
                <a:spcPts val="0"/>
              </a:spcAft>
              <a:buNone/>
            </a:pPr>
            <a:r>
              <a:rPr lang="en-GB" sz="2000" dirty="0" smtClean="0"/>
              <a:t>	</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438" y="1758744"/>
            <a:ext cx="3605970" cy="205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2478" y="3182284"/>
            <a:ext cx="39274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33" y="1124744"/>
            <a:ext cx="3431898" cy="269385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654" y="4102199"/>
            <a:ext cx="3674784" cy="2564904"/>
          </a:xfrm>
          <a:prstGeom prst="rect">
            <a:avLst/>
          </a:prstGeom>
        </p:spPr>
      </p:pic>
      <p:sp>
        <p:nvSpPr>
          <p:cNvPr id="8" name="TextBox 7"/>
          <p:cNvSpPr txBox="1"/>
          <p:nvPr/>
        </p:nvSpPr>
        <p:spPr>
          <a:xfrm>
            <a:off x="2629260" y="3140968"/>
            <a:ext cx="1556836" cy="369332"/>
          </a:xfrm>
          <a:prstGeom prst="rect">
            <a:avLst/>
          </a:prstGeom>
          <a:noFill/>
        </p:spPr>
        <p:txBody>
          <a:bodyPr wrap="none" rtlCol="0">
            <a:spAutoFit/>
          </a:bodyPr>
          <a:lstStyle/>
          <a:p>
            <a:pPr algn="ctr"/>
            <a:r>
              <a:rPr lang="en-GB" b="1" dirty="0" smtClean="0">
                <a:solidFill>
                  <a:schemeClr val="accent6"/>
                </a:solidFill>
              </a:rPr>
              <a:t>Institutional </a:t>
            </a:r>
            <a:endParaRPr lang="en-GB" b="1" dirty="0">
              <a:solidFill>
                <a:schemeClr val="accent6"/>
              </a:solidFill>
            </a:endParaRPr>
          </a:p>
        </p:txBody>
      </p:sp>
      <p:sp>
        <p:nvSpPr>
          <p:cNvPr id="9" name="TextBox 8"/>
          <p:cNvSpPr txBox="1"/>
          <p:nvPr/>
        </p:nvSpPr>
        <p:spPr>
          <a:xfrm>
            <a:off x="4552478" y="1233091"/>
            <a:ext cx="1095172" cy="369332"/>
          </a:xfrm>
          <a:prstGeom prst="rect">
            <a:avLst/>
          </a:prstGeom>
          <a:noFill/>
        </p:spPr>
        <p:txBody>
          <a:bodyPr wrap="none" rtlCol="0">
            <a:spAutoFit/>
          </a:bodyPr>
          <a:lstStyle/>
          <a:p>
            <a:r>
              <a:rPr lang="en-GB" b="1" dirty="0" smtClean="0">
                <a:solidFill>
                  <a:schemeClr val="accent6"/>
                </a:solidFill>
              </a:rPr>
              <a:t>Funders</a:t>
            </a:r>
            <a:endParaRPr lang="en-GB" b="1" dirty="0">
              <a:solidFill>
                <a:schemeClr val="accent6"/>
              </a:solidFill>
            </a:endParaRPr>
          </a:p>
        </p:txBody>
      </p:sp>
      <p:sp>
        <p:nvSpPr>
          <p:cNvPr id="10" name="TextBox 9"/>
          <p:cNvSpPr txBox="1"/>
          <p:nvPr/>
        </p:nvSpPr>
        <p:spPr>
          <a:xfrm>
            <a:off x="2699792" y="5384651"/>
            <a:ext cx="1159292" cy="369332"/>
          </a:xfrm>
          <a:prstGeom prst="rect">
            <a:avLst/>
          </a:prstGeom>
          <a:noFill/>
        </p:spPr>
        <p:txBody>
          <a:bodyPr wrap="none" rtlCol="0">
            <a:spAutoFit/>
          </a:bodyPr>
          <a:lstStyle/>
          <a:p>
            <a:pPr algn="ctr"/>
            <a:r>
              <a:rPr lang="en-GB" b="1" dirty="0" smtClean="0">
                <a:solidFill>
                  <a:schemeClr val="accent6"/>
                </a:solidFill>
              </a:rPr>
              <a:t>National </a:t>
            </a:r>
            <a:endParaRPr lang="en-GB" b="1" dirty="0">
              <a:solidFill>
                <a:schemeClr val="accent6"/>
              </a:solidFill>
            </a:endParaRPr>
          </a:p>
        </p:txBody>
      </p:sp>
      <p:sp>
        <p:nvSpPr>
          <p:cNvPr id="11" name="Rectangle 10"/>
          <p:cNvSpPr/>
          <p:nvPr/>
        </p:nvSpPr>
        <p:spPr bwMode="auto">
          <a:xfrm>
            <a:off x="395536" y="826431"/>
            <a:ext cx="3960440" cy="290223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2" name="Rectangle 11"/>
          <p:cNvSpPr/>
          <p:nvPr/>
        </p:nvSpPr>
        <p:spPr bwMode="auto">
          <a:xfrm>
            <a:off x="4427984" y="1145241"/>
            <a:ext cx="4664868" cy="407408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3" name="Rectangle 12"/>
          <p:cNvSpPr/>
          <p:nvPr/>
        </p:nvSpPr>
        <p:spPr bwMode="auto">
          <a:xfrm>
            <a:off x="238558" y="3933056"/>
            <a:ext cx="4032448" cy="273404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144000" cy="648072"/>
          </a:xfrm>
        </p:spPr>
        <p:txBody>
          <a:bodyPr/>
          <a:lstStyle/>
          <a:p>
            <a:pPr algn="l"/>
            <a:r>
              <a:rPr lang="en-GB" dirty="0" smtClean="0"/>
              <a:t>Tips for improving data reuse</a:t>
            </a:r>
            <a:endParaRPr lang="en-GB" dirty="0"/>
          </a:p>
        </p:txBody>
      </p:sp>
      <p:sp>
        <p:nvSpPr>
          <p:cNvPr id="3" name="Content Placeholder 2"/>
          <p:cNvSpPr>
            <a:spLocks noGrp="1"/>
          </p:cNvSpPr>
          <p:nvPr>
            <p:ph idx="1"/>
          </p:nvPr>
        </p:nvSpPr>
        <p:spPr>
          <a:xfrm>
            <a:off x="3256036" y="3409664"/>
            <a:ext cx="4862372" cy="307368"/>
          </a:xfrm>
        </p:spPr>
        <p:txBody>
          <a:bodyPr/>
          <a:lstStyle/>
          <a:p>
            <a:pPr marL="0" indent="0" algn="ctr">
              <a:spcAft>
                <a:spcPts val="0"/>
              </a:spcAft>
              <a:buNone/>
            </a:pPr>
            <a:r>
              <a:rPr lang="en-GB" sz="1100" dirty="0" err="1" smtClean="0">
                <a:hlinkClick r:id="rId3"/>
              </a:rPr>
              <a:t>www.dcc.ac.uk</a:t>
            </a:r>
            <a:r>
              <a:rPr lang="en-GB" sz="1100" dirty="0" smtClean="0">
                <a:hlinkClick r:id="rId3"/>
              </a:rPr>
              <a:t>/resources/how-guides/license-research-data</a:t>
            </a:r>
            <a:r>
              <a:rPr lang="en-GB" sz="1100" dirty="0" smtClean="0"/>
              <a:t> </a:t>
            </a:r>
          </a:p>
          <a:p>
            <a:pPr marL="0" indent="0" algn="ctr">
              <a:spcAft>
                <a:spcPts val="0"/>
              </a:spcAft>
              <a:buNone/>
            </a:pPr>
            <a:endParaRPr lang="en-GB" sz="1400" dirty="0"/>
          </a:p>
          <a:p>
            <a:pPr algn="ctr"/>
            <a:endParaRPr lang="en-GB"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861049"/>
            <a:ext cx="4930157" cy="2376264"/>
          </a:xfrm>
          <a:prstGeom prst="rect">
            <a:avLst/>
          </a:prstGeom>
        </p:spPr>
      </p:pic>
      <p:sp>
        <p:nvSpPr>
          <p:cNvPr id="5" name="Rectangle 4"/>
          <p:cNvSpPr/>
          <p:nvPr/>
        </p:nvSpPr>
        <p:spPr>
          <a:xfrm>
            <a:off x="595829" y="6363296"/>
            <a:ext cx="4930157" cy="261610"/>
          </a:xfrm>
          <a:prstGeom prst="rect">
            <a:avLst/>
          </a:prstGeom>
        </p:spPr>
        <p:txBody>
          <a:bodyPr wrap="square">
            <a:spAutoFit/>
          </a:bodyPr>
          <a:lstStyle/>
          <a:p>
            <a:pPr marL="0" lvl="1" indent="0" algn="ctr">
              <a:spcAft>
                <a:spcPts val="0"/>
              </a:spcAft>
              <a:buNone/>
            </a:pPr>
            <a:r>
              <a:rPr lang="en-GB" sz="1100" dirty="0">
                <a:hlinkClick r:id="rId5"/>
              </a:rPr>
              <a:t>http://</a:t>
            </a:r>
            <a:r>
              <a:rPr lang="en-GB" sz="1100" dirty="0" err="1">
                <a:hlinkClick r:id="rId5"/>
              </a:rPr>
              <a:t>www.dcc.ac.uk</a:t>
            </a:r>
            <a:r>
              <a:rPr lang="en-GB" sz="1100" dirty="0">
                <a:hlinkClick r:id="rId5"/>
              </a:rPr>
              <a:t>/resources/how-guides/cite-datasets</a:t>
            </a:r>
            <a:r>
              <a:rPr lang="en-GB" sz="1100" dirty="0"/>
              <a:t> </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6892" y="738064"/>
            <a:ext cx="5581335" cy="2716952"/>
          </a:xfrm>
          <a:prstGeom prst="rect">
            <a:avLst/>
          </a:prstGeom>
        </p:spPr>
      </p:pic>
      <p:sp>
        <p:nvSpPr>
          <p:cNvPr id="7" name="Rectangle 6"/>
          <p:cNvSpPr/>
          <p:nvPr/>
        </p:nvSpPr>
        <p:spPr bwMode="auto">
          <a:xfrm>
            <a:off x="618277" y="3861048"/>
            <a:ext cx="4907709" cy="2763858"/>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8" name="Rectangle 7"/>
          <p:cNvSpPr/>
          <p:nvPr/>
        </p:nvSpPr>
        <p:spPr bwMode="auto">
          <a:xfrm>
            <a:off x="2987824" y="754038"/>
            <a:ext cx="5150403" cy="2962994"/>
          </a:xfrm>
          <a:prstGeom prst="rect">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398017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Integrating data management planning into grant lifecycle</a:t>
            </a:r>
            <a:endParaRPr lang="en-GB" sz="5400" kern="0" dirty="0">
              <a:solidFill>
                <a:schemeClr val="bg1"/>
              </a:solidFill>
            </a:endParaRPr>
          </a:p>
        </p:txBody>
      </p:sp>
    </p:spTree>
    <p:extLst>
      <p:ext uri="{BB962C8B-B14F-4D97-AF65-F5344CB8AC3E}">
        <p14:creationId xmlns:p14="http://schemas.microsoft.com/office/powerpoint/2010/main" val="72492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12204" y="260648"/>
            <a:ext cx="9146860" cy="1152128"/>
          </a:xfrm>
          <a:prstGeom prst="rect">
            <a:avLst/>
          </a:prstGeom>
          <a:noFill/>
          <a:ln>
            <a:miter lim="800000"/>
            <a:headEnd/>
            <a:tailEnd/>
          </a:ln>
        </p:spPr>
        <p:txBody>
          <a:bodyPr anchor="ctr">
            <a:noAutofit/>
          </a:bodyPr>
          <a:lstStyle/>
          <a:p>
            <a:pPr eaLnBrk="1" hangingPunct="1"/>
            <a:r>
              <a:rPr lang="en-GB" sz="3600" dirty="0" smtClean="0"/>
              <a:t>What is a data management plan (DMP)?</a:t>
            </a:r>
            <a:endParaRPr lang="en-GB" sz="3600" dirty="0"/>
          </a:p>
        </p:txBody>
      </p:sp>
      <p:sp>
        <p:nvSpPr>
          <p:cNvPr id="47106" name="Rectangle 5"/>
          <p:cNvSpPr>
            <a:spLocks noChangeArrowheads="1"/>
          </p:cNvSpPr>
          <p:nvPr/>
        </p:nvSpPr>
        <p:spPr bwMode="auto">
          <a:xfrm>
            <a:off x="-2" y="1290337"/>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sp>
        <p:nvSpPr>
          <p:cNvPr id="8" name="Circular Arrow 7"/>
          <p:cNvSpPr/>
          <p:nvPr/>
        </p:nvSpPr>
        <p:spPr>
          <a:xfrm>
            <a:off x="6420754" y="4083714"/>
            <a:ext cx="2212282" cy="2212282"/>
          </a:xfrm>
          <a:prstGeom prst="circularArrow">
            <a:avLst>
              <a:gd name="adj1" fmla="val 5274"/>
              <a:gd name="adj2" fmla="val 312630"/>
              <a:gd name="adj3" fmla="val 14468154"/>
              <a:gd name="adj4" fmla="val 16987876"/>
              <a:gd name="adj5" fmla="val 547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7164288" y="4090329"/>
            <a:ext cx="725213" cy="362606"/>
            <a:chOff x="775743" y="1072"/>
            <a:chExt cx="725213" cy="362606"/>
          </a:xfrm>
        </p:grpSpPr>
        <p:sp>
          <p:nvSpPr>
            <p:cNvPr id="25" name="Rounded Rectangle 24"/>
            <p:cNvSpPr/>
            <p:nvPr/>
          </p:nvSpPr>
          <p:spPr>
            <a:xfrm>
              <a:off x="775743" y="1072"/>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5"/>
            <p:cNvSpPr/>
            <p:nvPr/>
          </p:nvSpPr>
          <p:spPr>
            <a:xfrm>
              <a:off x="793444" y="18773"/>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p:txBody>
        </p:sp>
      </p:grpSp>
      <p:grpSp>
        <p:nvGrpSpPr>
          <p:cNvPr id="10" name="Group 9"/>
          <p:cNvGrpSpPr/>
          <p:nvPr/>
        </p:nvGrpSpPr>
        <p:grpSpPr>
          <a:xfrm>
            <a:off x="7943911" y="4539334"/>
            <a:ext cx="725213" cy="362606"/>
            <a:chOff x="1555366" y="450077"/>
            <a:chExt cx="725213" cy="362606"/>
          </a:xfrm>
        </p:grpSpPr>
        <p:sp>
          <p:nvSpPr>
            <p:cNvPr id="23" name="Rounded Rectangle 22"/>
            <p:cNvSpPr/>
            <p:nvPr/>
          </p:nvSpPr>
          <p:spPr>
            <a:xfrm>
              <a:off x="1555366" y="450077"/>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7"/>
            <p:cNvSpPr/>
            <p:nvPr/>
          </p:nvSpPr>
          <p:spPr>
            <a:xfrm>
              <a:off x="1573067" y="467778"/>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p:txBody>
        </p:sp>
      </p:grpSp>
      <p:grpSp>
        <p:nvGrpSpPr>
          <p:cNvPr id="11" name="Group 10"/>
          <p:cNvGrpSpPr/>
          <p:nvPr/>
        </p:nvGrpSpPr>
        <p:grpSpPr>
          <a:xfrm>
            <a:off x="7943911" y="5436812"/>
            <a:ext cx="725213" cy="362606"/>
            <a:chOff x="1555366" y="1347555"/>
            <a:chExt cx="725213" cy="362606"/>
          </a:xfrm>
        </p:grpSpPr>
        <p:sp>
          <p:nvSpPr>
            <p:cNvPr id="21" name="Rounded Rectangle 20"/>
            <p:cNvSpPr/>
            <p:nvPr/>
          </p:nvSpPr>
          <p:spPr>
            <a:xfrm>
              <a:off x="1555366" y="1347555"/>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9"/>
            <p:cNvSpPr/>
            <p:nvPr/>
          </p:nvSpPr>
          <p:spPr>
            <a:xfrm>
              <a:off x="1573067" y="1365256"/>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p:txBody>
        </p:sp>
      </p:grpSp>
      <p:grpSp>
        <p:nvGrpSpPr>
          <p:cNvPr id="12" name="Group 11"/>
          <p:cNvGrpSpPr/>
          <p:nvPr/>
        </p:nvGrpSpPr>
        <p:grpSpPr>
          <a:xfrm>
            <a:off x="7166673" y="5885551"/>
            <a:ext cx="725213" cy="362606"/>
            <a:chOff x="778128" y="1796294"/>
            <a:chExt cx="725213" cy="362606"/>
          </a:xfrm>
        </p:grpSpPr>
        <p:sp>
          <p:nvSpPr>
            <p:cNvPr id="19" name="Rounded Rectangle 18"/>
            <p:cNvSpPr/>
            <p:nvPr/>
          </p:nvSpPr>
          <p:spPr>
            <a:xfrm>
              <a:off x="778128" y="1796294"/>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11"/>
            <p:cNvSpPr/>
            <p:nvPr/>
          </p:nvSpPr>
          <p:spPr>
            <a:xfrm>
              <a:off x="795829" y="1813995"/>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p:txBody>
        </p:sp>
      </p:grpSp>
      <p:grpSp>
        <p:nvGrpSpPr>
          <p:cNvPr id="13" name="Group 12"/>
          <p:cNvGrpSpPr/>
          <p:nvPr/>
        </p:nvGrpSpPr>
        <p:grpSpPr>
          <a:xfrm>
            <a:off x="6389435" y="5436812"/>
            <a:ext cx="725213" cy="362606"/>
            <a:chOff x="890" y="1347555"/>
            <a:chExt cx="725213" cy="362606"/>
          </a:xfrm>
        </p:grpSpPr>
        <p:sp>
          <p:nvSpPr>
            <p:cNvPr id="17" name="Rounded Rectangle 16"/>
            <p:cNvSpPr/>
            <p:nvPr/>
          </p:nvSpPr>
          <p:spPr>
            <a:xfrm>
              <a:off x="890" y="1347555"/>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13"/>
            <p:cNvSpPr/>
            <p:nvPr/>
          </p:nvSpPr>
          <p:spPr>
            <a:xfrm>
              <a:off x="18591" y="1365256"/>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p:txBody>
        </p:sp>
      </p:grpSp>
      <p:grpSp>
        <p:nvGrpSpPr>
          <p:cNvPr id="14" name="Group 13"/>
          <p:cNvGrpSpPr/>
          <p:nvPr/>
        </p:nvGrpSpPr>
        <p:grpSpPr>
          <a:xfrm>
            <a:off x="6389435" y="4539334"/>
            <a:ext cx="725213" cy="362606"/>
            <a:chOff x="890" y="450077"/>
            <a:chExt cx="725213" cy="362606"/>
          </a:xfrm>
        </p:grpSpPr>
        <p:sp>
          <p:nvSpPr>
            <p:cNvPr id="15" name="Rounded Rectangle 14"/>
            <p:cNvSpPr/>
            <p:nvPr/>
          </p:nvSpPr>
          <p:spPr>
            <a:xfrm>
              <a:off x="890" y="450077"/>
              <a:ext cx="725213" cy="3626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15"/>
            <p:cNvSpPr/>
            <p:nvPr/>
          </p:nvSpPr>
          <p:spPr>
            <a:xfrm>
              <a:off x="18591" y="467778"/>
              <a:ext cx="689811" cy="327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5040560"/>
          </a:xfrm>
        </p:spPr>
        <p:txBody>
          <a:bodyPr/>
          <a:lstStyle/>
          <a:p>
            <a:r>
              <a:rPr lang="en-GB" dirty="0" smtClean="0"/>
              <a:t>Introduction to Research </a:t>
            </a:r>
            <a:r>
              <a:rPr lang="en-GB" dirty="0"/>
              <a:t>Data Management Landscape </a:t>
            </a:r>
            <a:r>
              <a:rPr lang="en-GB" dirty="0" smtClean="0"/>
              <a:t>and to </a:t>
            </a:r>
            <a:r>
              <a:rPr lang="en-GB" dirty="0"/>
              <a:t>Data Management </a:t>
            </a:r>
            <a:r>
              <a:rPr lang="en-GB" dirty="0" smtClean="0"/>
              <a:t>Planning</a:t>
            </a:r>
          </a:p>
          <a:p>
            <a:pPr marL="0" indent="0">
              <a:buNone/>
            </a:pPr>
            <a:endParaRPr lang="en-GB" dirty="0" smtClean="0"/>
          </a:p>
          <a:p>
            <a:r>
              <a:rPr lang="en-GB" dirty="0" smtClean="0"/>
              <a:t>Overview of </a:t>
            </a:r>
            <a:r>
              <a:rPr lang="en-GB" dirty="0" err="1" smtClean="0"/>
              <a:t>DMPonline</a:t>
            </a:r>
            <a:r>
              <a:rPr lang="en-GB" dirty="0" smtClean="0"/>
              <a:t> tool and issues to consider during pre-award, in-award, and post-award phases of the grant lifecycle</a:t>
            </a:r>
          </a:p>
          <a:p>
            <a:r>
              <a:rPr lang="en-GB" dirty="0" smtClean="0"/>
              <a:t>Time for questions</a:t>
            </a:r>
          </a:p>
          <a:p>
            <a:endParaRPr lang="en-GB" dirty="0"/>
          </a:p>
          <a:p>
            <a:endParaRPr lang="en-GB" dirty="0"/>
          </a:p>
          <a:p>
            <a:endParaRPr lang="en-GB" dirty="0"/>
          </a:p>
          <a:p>
            <a:endParaRPr lang="en-GB" dirty="0" smtClean="0"/>
          </a:p>
          <a:p>
            <a:pPr marL="0" indent="0">
              <a:buNone/>
            </a:pPr>
            <a:r>
              <a:rPr lang="en-GB" dirty="0"/>
              <a:t> </a:t>
            </a:r>
            <a:r>
              <a:rPr lang="en-GB" dirty="0" smtClean="0"/>
              <a:t>                       </a:t>
            </a:r>
            <a:endParaRPr lang="en-GB" dirty="0"/>
          </a:p>
          <a:p>
            <a:pPr lvl="1"/>
            <a:endParaRPr lang="en-GB" dirty="0" smtClean="0">
              <a:solidFill>
                <a:schemeClr val="accent6"/>
              </a:solidFill>
            </a:endParaRPr>
          </a:p>
          <a:p>
            <a:pPr marL="457200" lvl="1" indent="0">
              <a:buNone/>
            </a:pPr>
            <a:endParaRPr lang="en-GB" dirty="0" smtClean="0">
              <a:solidFill>
                <a:schemeClr val="accent6"/>
              </a:solidFill>
            </a:endParaRPr>
          </a:p>
        </p:txBody>
      </p:sp>
    </p:spTree>
    <p:extLst>
      <p:ext uri="{BB962C8B-B14F-4D97-AF65-F5344CB8AC3E}">
        <p14:creationId xmlns:p14="http://schemas.microsoft.com/office/powerpoint/2010/main" val="2874525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839200" cy="1143000"/>
          </a:xfrm>
        </p:spPr>
        <p:txBody>
          <a:bodyPr/>
          <a:lstStyle/>
          <a:p>
            <a:r>
              <a:rPr lang="en-GB" dirty="0" smtClean="0"/>
              <a:t>Why bother? </a:t>
            </a:r>
            <a:endParaRPr lang="en-GB" dirty="0"/>
          </a:p>
        </p:txBody>
      </p:sp>
      <p:sp>
        <p:nvSpPr>
          <p:cNvPr id="3" name="Content Placeholder 2"/>
          <p:cNvSpPr>
            <a:spLocks noGrp="1"/>
          </p:cNvSpPr>
          <p:nvPr>
            <p:ph idx="1"/>
          </p:nvPr>
        </p:nvSpPr>
        <p:spPr>
          <a:xfrm>
            <a:off x="395536" y="1268760"/>
            <a:ext cx="8496944" cy="4448472"/>
          </a:xfrm>
        </p:spPr>
        <p:txBody>
          <a:bodyPr>
            <a:noAutofit/>
          </a:bodyPr>
          <a:lstStyle/>
          <a:p>
            <a:pPr>
              <a:spcBef>
                <a:spcPts val="0"/>
              </a:spcBef>
              <a:spcAft>
                <a:spcPts val="0"/>
              </a:spcAft>
            </a:pPr>
            <a:r>
              <a:rPr lang="en-GB" sz="2800" dirty="0" smtClean="0"/>
              <a:t>compliance</a:t>
            </a:r>
          </a:p>
          <a:p>
            <a:pPr>
              <a:spcBef>
                <a:spcPts val="0"/>
              </a:spcBef>
              <a:spcAft>
                <a:spcPts val="0"/>
              </a:spcAft>
            </a:pPr>
            <a:endParaRPr lang="en-GB" sz="2800" dirty="0"/>
          </a:p>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 breaches</a:t>
            </a:r>
          </a:p>
          <a:p>
            <a:pPr>
              <a:spcBef>
                <a:spcPts val="0"/>
              </a:spcBef>
              <a:spcAft>
                <a:spcPts val="0"/>
              </a:spcAft>
              <a:buNone/>
            </a:pPr>
            <a:endParaRPr lang="en-GB" sz="2800" dirty="0" smtClean="0"/>
          </a:p>
          <a:p>
            <a:pPr>
              <a:spcBef>
                <a:spcPts val="0"/>
              </a:spcBef>
              <a:spcAft>
                <a:spcPts val="0"/>
              </a:spcAft>
            </a:pPr>
            <a:r>
              <a:rPr lang="en-GB" sz="2800" dirty="0" smtClean="0"/>
              <a:t>to avoid duplication</a:t>
            </a:r>
          </a:p>
          <a:p>
            <a:pPr>
              <a:spcBef>
                <a:spcPts val="0"/>
              </a:spcBef>
              <a:spcAft>
                <a:spcPts val="0"/>
              </a:spcAft>
            </a:pPr>
            <a:endParaRPr lang="en-GB"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Ponline_logo_biggerjpg.jpg"/>
          <p:cNvPicPr>
            <a:picLocks noChangeAspect="1"/>
          </p:cNvPicPr>
          <p:nvPr/>
        </p:nvPicPr>
        <p:blipFill>
          <a:blip r:embed="rId3" cstate="print"/>
          <a:stretch>
            <a:fillRect/>
          </a:stretch>
        </p:blipFill>
        <p:spPr>
          <a:xfrm>
            <a:off x="1619672" y="332656"/>
            <a:ext cx="5472608" cy="5455287"/>
          </a:xfrm>
          <a:prstGeom prst="rect">
            <a:avLst/>
          </a:prstGeom>
        </p:spPr>
      </p:pic>
      <p:sp>
        <p:nvSpPr>
          <p:cNvPr id="5" name="Rectangle 4"/>
          <p:cNvSpPr/>
          <p:nvPr/>
        </p:nvSpPr>
        <p:spPr>
          <a:xfrm>
            <a:off x="3059832" y="6061938"/>
            <a:ext cx="3044423" cy="369332"/>
          </a:xfrm>
          <a:prstGeom prst="rect">
            <a:avLst/>
          </a:prstGeom>
        </p:spPr>
        <p:txBody>
          <a:bodyPr wrap="none">
            <a:spAutoFit/>
          </a:bodyPr>
          <a:lstStyle/>
          <a:p>
            <a:r>
              <a:rPr lang="en-GB" dirty="0">
                <a:hlinkClick r:id="rId4"/>
              </a:rPr>
              <a:t>https://</a:t>
            </a:r>
            <a:r>
              <a:rPr lang="en-GB" dirty="0" err="1">
                <a:hlinkClick r:id="rId4"/>
              </a:rPr>
              <a:t>dmponline.dcc.ac.uk</a:t>
            </a:r>
            <a:r>
              <a:rPr lang="en-GB" dirty="0"/>
              <a:t> </a:t>
            </a:r>
          </a:p>
        </p:txBody>
      </p:sp>
    </p:spTree>
    <p:extLst>
      <p:ext uri="{BB962C8B-B14F-4D97-AF65-F5344CB8AC3E}">
        <p14:creationId xmlns:p14="http://schemas.microsoft.com/office/powerpoint/2010/main" val="3883702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Pre-award phase</a:t>
            </a:r>
            <a:endParaRPr lang="en-GB" sz="5400" kern="0" dirty="0">
              <a:solidFill>
                <a:schemeClr val="bg1"/>
              </a:solidFill>
            </a:endParaRPr>
          </a:p>
        </p:txBody>
      </p:sp>
    </p:spTree>
    <p:extLst>
      <p:ext uri="{BB962C8B-B14F-4D97-AF65-F5344CB8AC3E}">
        <p14:creationId xmlns:p14="http://schemas.microsoft.com/office/powerpoint/2010/main" val="4020170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144000" cy="648072"/>
          </a:xfrm>
        </p:spPr>
        <p:txBody>
          <a:bodyPr/>
          <a:lstStyle/>
          <a:p>
            <a:pPr algn="l"/>
            <a:r>
              <a:rPr lang="en-GB" dirty="0" smtClean="0"/>
              <a:t>Sign up or sign in</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467544" y="1457942"/>
            <a:ext cx="6359290" cy="4998219"/>
          </a:xfrm>
        </p:spPr>
      </p:pic>
      <p:sp>
        <p:nvSpPr>
          <p:cNvPr id="6" name="TextBox 5"/>
          <p:cNvSpPr txBox="1"/>
          <p:nvPr/>
        </p:nvSpPr>
        <p:spPr>
          <a:xfrm>
            <a:off x="6228184" y="3466633"/>
            <a:ext cx="2736304" cy="2247424"/>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Use your email and password to login</a:t>
            </a:r>
          </a:p>
          <a:p>
            <a:pPr algn="ctr">
              <a:buFontTx/>
              <a:buNone/>
              <a:defRPr/>
            </a:pPr>
            <a:endParaRPr lang="en-GB" dirty="0" smtClean="0"/>
          </a:p>
          <a:p>
            <a:pPr algn="ctr">
              <a:buFontTx/>
              <a:buNone/>
              <a:defRPr/>
            </a:pPr>
            <a:r>
              <a:rPr lang="en-GB" dirty="0" smtClean="0"/>
              <a:t>Or if you’re at a UK university, you can use your standard university login</a:t>
            </a:r>
          </a:p>
        </p:txBody>
      </p:sp>
      <p:sp>
        <p:nvSpPr>
          <p:cNvPr id="7" name="Oval 6"/>
          <p:cNvSpPr/>
          <p:nvPr/>
        </p:nvSpPr>
        <p:spPr>
          <a:xfrm>
            <a:off x="3635896" y="4293096"/>
            <a:ext cx="24482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6769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9144000" cy="648072"/>
          </a:xfrm>
        </p:spPr>
        <p:txBody>
          <a:bodyPr/>
          <a:lstStyle/>
          <a:p>
            <a:pPr algn="l"/>
            <a:r>
              <a:rPr lang="en-GB" dirty="0" smtClean="0"/>
              <a:t>‘My plans’ page</a:t>
            </a:r>
            <a:endParaRPr lang="en-GB" dirty="0"/>
          </a:p>
        </p:txBody>
      </p:sp>
      <p:pic>
        <p:nvPicPr>
          <p:cNvPr id="4" name="Content Placeholder 3" descr="Capture.PNG"/>
          <p:cNvPicPr>
            <a:picLocks noGrp="1" noChangeAspect="1"/>
          </p:cNvPicPr>
          <p:nvPr>
            <p:ph idx="1"/>
          </p:nvPr>
        </p:nvPicPr>
        <p:blipFill>
          <a:blip r:embed="rId3" cstate="print"/>
          <a:stretch>
            <a:fillRect/>
          </a:stretch>
        </p:blipFill>
        <p:spPr>
          <a:xfrm>
            <a:off x="467544" y="1484784"/>
            <a:ext cx="7174518" cy="4485276"/>
          </a:xfrm>
        </p:spPr>
      </p:pic>
      <p:sp>
        <p:nvSpPr>
          <p:cNvPr id="5" name="TextBox 4"/>
          <p:cNvSpPr txBox="1"/>
          <p:nvPr/>
        </p:nvSpPr>
        <p:spPr>
          <a:xfrm>
            <a:off x="3923928" y="5085184"/>
            <a:ext cx="4824536" cy="1021556"/>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Summary of the DMPs that you have created, or others have shared with you. </a:t>
            </a:r>
          </a:p>
          <a:p>
            <a:pPr algn="ctr">
              <a:buFontTx/>
              <a:buNone/>
              <a:defRPr/>
            </a:pPr>
            <a:r>
              <a:rPr lang="en-GB" dirty="0" smtClean="0"/>
              <a:t>Note the varying permissions.</a:t>
            </a:r>
          </a:p>
        </p:txBody>
      </p:sp>
      <p:sp>
        <p:nvSpPr>
          <p:cNvPr id="6" name="Oval 5"/>
          <p:cNvSpPr/>
          <p:nvPr/>
        </p:nvSpPr>
        <p:spPr>
          <a:xfrm>
            <a:off x="5436096" y="3645024"/>
            <a:ext cx="187220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688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9144000" cy="648072"/>
          </a:xfrm>
        </p:spPr>
        <p:txBody>
          <a:bodyPr/>
          <a:lstStyle/>
          <a:p>
            <a:pPr algn="l"/>
            <a:r>
              <a:rPr lang="en-GB" dirty="0" smtClean="0"/>
              <a:t>Creating a plan</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5536" y="1340767"/>
            <a:ext cx="6745559" cy="4536505"/>
          </a:xfrm>
          <a:prstGeom prst="rect">
            <a:avLst/>
          </a:prstGeom>
        </p:spPr>
      </p:pic>
      <p:sp>
        <p:nvSpPr>
          <p:cNvPr id="5" name="TextBox 4"/>
          <p:cNvSpPr txBox="1"/>
          <p:nvPr/>
        </p:nvSpPr>
        <p:spPr>
          <a:xfrm>
            <a:off x="6516216" y="3501008"/>
            <a:ext cx="2520280" cy="2451735"/>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sz="1600" dirty="0">
                <a:latin typeface="+mn-lt"/>
              </a:rPr>
              <a:t>Select </a:t>
            </a:r>
            <a:r>
              <a:rPr lang="en-GB" sz="1600" dirty="0" smtClean="0">
                <a:latin typeface="+mn-lt"/>
              </a:rPr>
              <a:t>funder </a:t>
            </a:r>
            <a:r>
              <a:rPr lang="en-GB" sz="1600" dirty="0">
                <a:latin typeface="+mn-lt"/>
              </a:rPr>
              <a:t>(if any)</a:t>
            </a:r>
          </a:p>
          <a:p>
            <a:pPr algn="ctr">
              <a:buFontTx/>
              <a:buNone/>
              <a:defRPr/>
            </a:pPr>
            <a:endParaRPr lang="en-GB" dirty="0">
              <a:latin typeface="+mn-lt"/>
            </a:endParaRPr>
          </a:p>
          <a:p>
            <a:pPr algn="ctr">
              <a:buFontTx/>
              <a:buNone/>
              <a:defRPr/>
            </a:pPr>
            <a:r>
              <a:rPr lang="en-GB" sz="1600" dirty="0" smtClean="0">
                <a:latin typeface="+mn-lt"/>
              </a:rPr>
              <a:t>Select organisation </a:t>
            </a:r>
            <a:r>
              <a:rPr lang="en-GB" sz="1600" dirty="0">
                <a:latin typeface="+mn-lt"/>
              </a:rPr>
              <a:t>for </a:t>
            </a:r>
            <a:r>
              <a:rPr lang="en-GB" sz="1600" dirty="0" smtClean="0">
                <a:latin typeface="+mn-lt"/>
              </a:rPr>
              <a:t>additional questions </a:t>
            </a:r>
            <a:r>
              <a:rPr lang="en-GB" sz="1600" dirty="0">
                <a:latin typeface="+mn-lt"/>
              </a:rPr>
              <a:t>and guidance</a:t>
            </a:r>
          </a:p>
          <a:p>
            <a:pPr algn="ctr">
              <a:buFontTx/>
              <a:buNone/>
              <a:defRPr/>
            </a:pPr>
            <a:endParaRPr lang="en-GB" dirty="0">
              <a:latin typeface="+mn-lt"/>
            </a:endParaRPr>
          </a:p>
          <a:p>
            <a:pPr algn="ctr">
              <a:buFontTx/>
              <a:buNone/>
              <a:defRPr/>
            </a:pPr>
            <a:r>
              <a:rPr lang="en-GB" sz="1600" dirty="0">
                <a:latin typeface="+mn-lt"/>
              </a:rPr>
              <a:t>Select other sourc</a:t>
            </a:r>
            <a:r>
              <a:rPr lang="en-GB" dirty="0">
                <a:latin typeface="+mn-lt"/>
              </a:rPr>
              <a:t>es of guidance</a:t>
            </a:r>
          </a:p>
        </p:txBody>
      </p:sp>
    </p:spTree>
    <p:extLst>
      <p:ext uri="{BB962C8B-B14F-4D97-AF65-F5344CB8AC3E}">
        <p14:creationId xmlns:p14="http://schemas.microsoft.com/office/powerpoint/2010/main" val="4140426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 y="404664"/>
            <a:ext cx="9144000" cy="648072"/>
          </a:xfrm>
        </p:spPr>
        <p:txBody>
          <a:bodyPr/>
          <a:lstStyle/>
          <a:p>
            <a:r>
              <a:rPr lang="en-GB" dirty="0" smtClean="0"/>
              <a:t>Use standard identifiers wherever you can </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0568" y="2213068"/>
            <a:ext cx="2237272" cy="687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262411" y="2811168"/>
            <a:ext cx="1723549" cy="369332"/>
          </a:xfrm>
          <a:prstGeom prst="rect">
            <a:avLst/>
          </a:prstGeom>
        </p:spPr>
        <p:txBody>
          <a:bodyPr wrap="none">
            <a:spAutoFit/>
          </a:bodyPr>
          <a:lstStyle/>
          <a:p>
            <a:r>
              <a:rPr lang="en-GB" dirty="0"/>
              <a:t>http://</a:t>
            </a:r>
            <a:r>
              <a:rPr lang="en-GB" dirty="0" err="1"/>
              <a:t>orcid.org</a:t>
            </a:r>
            <a:r>
              <a:rPr lang="en-GB" dirty="0"/>
              <a:t>/</a:t>
            </a:r>
          </a:p>
        </p:txBody>
      </p:sp>
      <p:pic>
        <p:nvPicPr>
          <p:cNvPr id="1028" name="Picture 4" descr="Crossref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36538"/>
            <a:ext cx="2276475" cy="504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513" y="4379787"/>
            <a:ext cx="2376264" cy="993065"/>
          </a:xfrm>
          <a:prstGeom prst="rect">
            <a:avLst/>
          </a:prstGeom>
          <a:ln>
            <a:solidFill>
              <a:schemeClr val="tx1"/>
            </a:solidFill>
          </a:ln>
        </p:spPr>
      </p:pic>
      <p:sp>
        <p:nvSpPr>
          <p:cNvPr id="9" name="Rectangle 8"/>
          <p:cNvSpPr/>
          <p:nvPr/>
        </p:nvSpPr>
        <p:spPr>
          <a:xfrm>
            <a:off x="4927441" y="5372852"/>
            <a:ext cx="3865225" cy="369332"/>
          </a:xfrm>
          <a:prstGeom prst="rect">
            <a:avLst/>
          </a:prstGeom>
        </p:spPr>
        <p:txBody>
          <a:bodyPr wrap="none">
            <a:spAutoFit/>
          </a:bodyPr>
          <a:lstStyle/>
          <a:p>
            <a:r>
              <a:rPr lang="en-GB" dirty="0"/>
              <a:t>http://</a:t>
            </a:r>
            <a:r>
              <a:rPr lang="en-GB" dirty="0" err="1"/>
              <a:t>www.crossref.org</a:t>
            </a:r>
            <a:r>
              <a:rPr lang="en-GB" dirty="0"/>
              <a:t>/</a:t>
            </a:r>
            <a:r>
              <a:rPr lang="en-GB" dirty="0" err="1"/>
              <a:t>fundingdata</a:t>
            </a:r>
            <a:r>
              <a:rPr lang="en-GB" dirty="0"/>
              <a:t>/</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975" y="3821116"/>
            <a:ext cx="1381944" cy="1242881"/>
          </a:xfrm>
          <a:prstGeom prst="rect">
            <a:avLst/>
          </a:prstGeom>
          <a:solidFill>
            <a:schemeClr val="tx1"/>
          </a:solidFill>
          <a:ln>
            <a:solidFill>
              <a:schemeClr val="tx1"/>
            </a:solidFill>
          </a:ln>
        </p:spPr>
      </p:pic>
      <p:pic>
        <p:nvPicPr>
          <p:cNvPr id="1031" name="Picture 7" descr="European Commissio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642" y="4288991"/>
            <a:ext cx="4042420" cy="14067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AutoShape 9"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9340" y="2161052"/>
            <a:ext cx="1619476" cy="1028844"/>
          </a:xfrm>
          <a:prstGeom prst="rect">
            <a:avLst/>
          </a:prstGeom>
          <a:ln>
            <a:solidFill>
              <a:schemeClr val="tx1"/>
            </a:solidFill>
          </a:ln>
        </p:spPr>
      </p:pic>
      <p:sp>
        <p:nvSpPr>
          <p:cNvPr id="8" name="TextBox 7"/>
          <p:cNvSpPr txBox="1"/>
          <p:nvPr/>
        </p:nvSpPr>
        <p:spPr>
          <a:xfrm>
            <a:off x="5334538" y="3178486"/>
            <a:ext cx="2698239" cy="369332"/>
          </a:xfrm>
          <a:prstGeom prst="rect">
            <a:avLst/>
          </a:prstGeom>
          <a:noFill/>
        </p:spPr>
        <p:txBody>
          <a:bodyPr wrap="none" rtlCol="0">
            <a:spAutoFit/>
          </a:bodyPr>
          <a:lstStyle/>
          <a:p>
            <a:r>
              <a:rPr lang="en-GB" dirty="0"/>
              <a:t>https://</a:t>
            </a:r>
            <a:r>
              <a:rPr lang="en-GB" dirty="0" err="1"/>
              <a:t>www.datacite.org</a:t>
            </a:r>
            <a:r>
              <a:rPr lang="en-GB" dirty="0"/>
              <a:t>/</a:t>
            </a:r>
          </a:p>
        </p:txBody>
      </p:sp>
      <p:sp>
        <p:nvSpPr>
          <p:cNvPr id="14" name="Rectangle 13"/>
          <p:cNvSpPr/>
          <p:nvPr/>
        </p:nvSpPr>
        <p:spPr>
          <a:xfrm>
            <a:off x="1712773" y="3645024"/>
            <a:ext cx="1569660" cy="461665"/>
          </a:xfrm>
          <a:prstGeom prst="rect">
            <a:avLst/>
          </a:prstGeom>
        </p:spPr>
        <p:txBody>
          <a:bodyPr wrap="none">
            <a:spAutoFit/>
          </a:bodyPr>
          <a:lstStyle/>
          <a:p>
            <a:r>
              <a:rPr lang="en-GB" sz="2400" b="1" dirty="0" smtClean="0">
                <a:solidFill>
                  <a:schemeClr val="accent2"/>
                </a:solidFill>
              </a:rPr>
              <a:t>Grant IDs</a:t>
            </a:r>
            <a:endParaRPr lang="en-GB" sz="2400" b="1" dirty="0">
              <a:solidFill>
                <a:schemeClr val="accent2"/>
              </a:solidFill>
            </a:endParaRPr>
          </a:p>
        </p:txBody>
      </p:sp>
      <p:sp>
        <p:nvSpPr>
          <p:cNvPr id="15" name="Rectangle 14"/>
          <p:cNvSpPr/>
          <p:nvPr/>
        </p:nvSpPr>
        <p:spPr>
          <a:xfrm>
            <a:off x="5687572" y="1732950"/>
            <a:ext cx="1863011" cy="461665"/>
          </a:xfrm>
          <a:prstGeom prst="rect">
            <a:avLst/>
          </a:prstGeom>
        </p:spPr>
        <p:txBody>
          <a:bodyPr wrap="none">
            <a:spAutoFit/>
          </a:bodyPr>
          <a:lstStyle/>
          <a:p>
            <a:r>
              <a:rPr lang="en-GB" sz="2400" b="1" dirty="0" smtClean="0">
                <a:solidFill>
                  <a:schemeClr val="accent2"/>
                </a:solidFill>
              </a:rPr>
              <a:t>Dataset IDs</a:t>
            </a:r>
            <a:endParaRPr lang="en-GB" sz="2400" b="1" dirty="0">
              <a:solidFill>
                <a:schemeClr val="accent2"/>
              </a:solidFill>
            </a:endParaRPr>
          </a:p>
        </p:txBody>
      </p:sp>
      <p:sp>
        <p:nvSpPr>
          <p:cNvPr id="16" name="Rectangle 15"/>
          <p:cNvSpPr/>
          <p:nvPr/>
        </p:nvSpPr>
        <p:spPr>
          <a:xfrm>
            <a:off x="1909750" y="1765646"/>
            <a:ext cx="2428870" cy="461665"/>
          </a:xfrm>
          <a:prstGeom prst="rect">
            <a:avLst/>
          </a:prstGeom>
        </p:spPr>
        <p:txBody>
          <a:bodyPr wrap="none">
            <a:spAutoFit/>
          </a:bodyPr>
          <a:lstStyle/>
          <a:p>
            <a:r>
              <a:rPr lang="en-GB" sz="2400" b="1" dirty="0" smtClean="0">
                <a:solidFill>
                  <a:schemeClr val="accent2"/>
                </a:solidFill>
              </a:rPr>
              <a:t>Researcher IDs</a:t>
            </a:r>
            <a:endParaRPr lang="en-GB" sz="2400" b="1" dirty="0">
              <a:solidFill>
                <a:schemeClr val="accent2"/>
              </a:solidFill>
            </a:endParaRPr>
          </a:p>
        </p:txBody>
      </p:sp>
      <p:sp>
        <p:nvSpPr>
          <p:cNvPr id="17" name="Rectangle 16"/>
          <p:cNvSpPr/>
          <p:nvPr/>
        </p:nvSpPr>
        <p:spPr>
          <a:xfrm>
            <a:off x="5723641" y="3918122"/>
            <a:ext cx="1790875" cy="461665"/>
          </a:xfrm>
          <a:prstGeom prst="rect">
            <a:avLst/>
          </a:prstGeom>
        </p:spPr>
        <p:txBody>
          <a:bodyPr wrap="none">
            <a:spAutoFit/>
          </a:bodyPr>
          <a:lstStyle/>
          <a:p>
            <a:r>
              <a:rPr lang="en-GB" sz="2400" b="1" dirty="0" smtClean="0">
                <a:solidFill>
                  <a:schemeClr val="accent2"/>
                </a:solidFill>
              </a:rPr>
              <a:t>Funder IDs</a:t>
            </a:r>
            <a:endParaRPr lang="en-GB" sz="2400" b="1" dirty="0">
              <a:solidFill>
                <a:schemeClr val="accent2"/>
              </a:solidFill>
            </a:endParaRPr>
          </a:p>
        </p:txBody>
      </p:sp>
    </p:spTree>
    <p:extLst>
      <p:ext uri="{BB962C8B-B14F-4D97-AF65-F5344CB8AC3E}">
        <p14:creationId xmlns:p14="http://schemas.microsoft.com/office/powerpoint/2010/main" val="408434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144000" cy="648072"/>
          </a:xfrm>
        </p:spPr>
        <p:txBody>
          <a:bodyPr/>
          <a:lstStyle/>
          <a:p>
            <a:pPr algn="l"/>
            <a:r>
              <a:rPr lang="en-GB" dirty="0" smtClean="0"/>
              <a:t>Plan details: summary</a:t>
            </a:r>
            <a:endParaRPr lang="en-GB" dirty="0"/>
          </a:p>
        </p:txBody>
      </p:sp>
      <p:pic>
        <p:nvPicPr>
          <p:cNvPr id="4" name="Picture 3"/>
          <p:cNvPicPr>
            <a:picLocks noChangeAspect="1"/>
          </p:cNvPicPr>
          <p:nvPr/>
        </p:nvPicPr>
        <p:blipFill>
          <a:blip r:embed="rId3" cstate="print"/>
          <a:srcRect/>
          <a:stretch>
            <a:fillRect/>
          </a:stretch>
        </p:blipFill>
        <p:spPr bwMode="auto">
          <a:xfrm>
            <a:off x="251520" y="980728"/>
            <a:ext cx="8476212" cy="4815184"/>
          </a:xfrm>
          <a:prstGeom prst="rect">
            <a:avLst/>
          </a:prstGeom>
          <a:noFill/>
          <a:ln w="9525">
            <a:noFill/>
            <a:miter lim="800000"/>
            <a:headEnd/>
            <a:tailEnd/>
          </a:ln>
        </p:spPr>
      </p:pic>
      <p:sp>
        <p:nvSpPr>
          <p:cNvPr id="5" name="TextBox 4"/>
          <p:cNvSpPr txBox="1"/>
          <p:nvPr/>
        </p:nvSpPr>
        <p:spPr>
          <a:xfrm>
            <a:off x="5508104" y="5517232"/>
            <a:ext cx="3312368" cy="715089"/>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Summary of the sections and questions in your DMP</a:t>
            </a:r>
          </a:p>
        </p:txBody>
      </p:sp>
    </p:spTree>
    <p:extLst>
      <p:ext uri="{BB962C8B-B14F-4D97-AF65-F5344CB8AC3E}">
        <p14:creationId xmlns:p14="http://schemas.microsoft.com/office/powerpoint/2010/main" val="529716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144000" cy="648072"/>
          </a:xfrm>
        </p:spPr>
        <p:txBody>
          <a:bodyPr>
            <a:normAutofit/>
          </a:bodyPr>
          <a:lstStyle/>
          <a:p>
            <a:pPr algn="l"/>
            <a:r>
              <a:rPr lang="en-GB" dirty="0" smtClean="0"/>
              <a:t>Overview of sections in a DMP</a:t>
            </a:r>
            <a:endParaRPr lang="en-GB" dirty="0"/>
          </a:p>
        </p:txBody>
      </p:sp>
      <p:pic>
        <p:nvPicPr>
          <p:cNvPr id="4" name="Content Placeholder 5"/>
          <p:cNvPicPr>
            <a:picLocks noChangeAspect="1"/>
          </p:cNvPicPr>
          <p:nvPr/>
        </p:nvPicPr>
        <p:blipFill>
          <a:blip r:embed="rId3" cstate="print"/>
          <a:srcRect/>
          <a:stretch>
            <a:fillRect/>
          </a:stretch>
        </p:blipFill>
        <p:spPr>
          <a:xfrm>
            <a:off x="323528" y="1241351"/>
            <a:ext cx="8194428" cy="4813995"/>
          </a:xfrm>
          <a:prstGeom prst="rect">
            <a:avLst/>
          </a:prstGeom>
        </p:spPr>
      </p:pic>
      <p:sp>
        <p:nvSpPr>
          <p:cNvPr id="5" name="TextBox 4"/>
          <p:cNvSpPr txBox="1"/>
          <p:nvPr/>
        </p:nvSpPr>
        <p:spPr>
          <a:xfrm>
            <a:off x="6372200" y="4787777"/>
            <a:ext cx="2589212" cy="1328023"/>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a:spAutoFit/>
          </a:bodyPr>
          <a:lstStyle/>
          <a:p>
            <a:pPr algn="ctr">
              <a:buFontTx/>
              <a:buNone/>
              <a:defRPr/>
            </a:pPr>
            <a:r>
              <a:rPr lang="en-GB" dirty="0">
                <a:latin typeface="+mn-lt"/>
              </a:rPr>
              <a:t>Summary page with dropdown buttons to expand and answer each </a:t>
            </a:r>
            <a:r>
              <a:rPr lang="en-GB" dirty="0" smtClean="0">
                <a:latin typeface="+mn-lt"/>
              </a:rPr>
              <a:t>section</a:t>
            </a:r>
            <a:endParaRPr lang="en-GB" dirty="0">
              <a:latin typeface="+mn-lt"/>
            </a:endParaRPr>
          </a:p>
        </p:txBody>
      </p:sp>
      <p:sp>
        <p:nvSpPr>
          <p:cNvPr id="6" name="Rounded Rectangle 5"/>
          <p:cNvSpPr/>
          <p:nvPr/>
        </p:nvSpPr>
        <p:spPr>
          <a:xfrm>
            <a:off x="1259632" y="3275609"/>
            <a:ext cx="1368152" cy="216024"/>
          </a:xfrm>
          <a:prstGeom prst="roundRect">
            <a:avLst/>
          </a:prstGeom>
          <a:noFill/>
          <a:ln w="38100"/>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a:p>
        </p:txBody>
      </p:sp>
      <p:sp>
        <p:nvSpPr>
          <p:cNvPr id="7" name="TextBox 6"/>
          <p:cNvSpPr txBox="1"/>
          <p:nvPr/>
        </p:nvSpPr>
        <p:spPr>
          <a:xfrm>
            <a:off x="1958194" y="2135725"/>
            <a:ext cx="2589212" cy="374571"/>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a:spAutoFit/>
          </a:bodyPr>
          <a:lstStyle/>
          <a:p>
            <a:pPr algn="ctr">
              <a:buFontTx/>
              <a:buNone/>
              <a:defRPr/>
            </a:pPr>
            <a:r>
              <a:rPr lang="en-GB" sz="1600" dirty="0" smtClean="0">
                <a:latin typeface="+mn-lt"/>
              </a:rPr>
              <a:t>Enables multiple phases</a:t>
            </a:r>
            <a:endParaRPr lang="en-GB" sz="1600" dirty="0">
              <a:latin typeface="+mn-lt"/>
            </a:endParaRPr>
          </a:p>
        </p:txBody>
      </p:sp>
      <p:cxnSp>
        <p:nvCxnSpPr>
          <p:cNvPr id="8" name="Straight Connector 7"/>
          <p:cNvCxnSpPr/>
          <p:nvPr/>
        </p:nvCxnSpPr>
        <p:spPr>
          <a:xfrm flipV="1">
            <a:off x="2195736" y="2679156"/>
            <a:ext cx="133127" cy="596453"/>
          </a:xfrm>
          <a:prstGeom prst="line">
            <a:avLst/>
          </a:prstGeom>
          <a:ln w="2857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63845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188640"/>
            <a:ext cx="9144000" cy="648072"/>
          </a:xfrm>
        </p:spPr>
        <p:txBody>
          <a:bodyPr/>
          <a:lstStyle/>
          <a:p>
            <a:pPr algn="l"/>
            <a:r>
              <a:rPr lang="en-GB" dirty="0" smtClean="0"/>
              <a:t>Answering questions</a:t>
            </a:r>
            <a:endParaRPr lang="en-GB" dirty="0"/>
          </a:p>
        </p:txBody>
      </p:sp>
      <p:pic>
        <p:nvPicPr>
          <p:cNvPr id="4" name="Content Placeholder 3" descr="Capture.PNG"/>
          <p:cNvPicPr>
            <a:picLocks noGrp="1" noChangeAspect="1"/>
          </p:cNvPicPr>
          <p:nvPr>
            <p:ph idx="1"/>
          </p:nvPr>
        </p:nvPicPr>
        <p:blipFill>
          <a:blip r:embed="rId3" cstate="print"/>
          <a:stretch>
            <a:fillRect/>
          </a:stretch>
        </p:blipFill>
        <p:spPr>
          <a:xfrm>
            <a:off x="629853" y="1124744"/>
            <a:ext cx="7199845" cy="5001419"/>
          </a:xfrm>
        </p:spPr>
      </p:pic>
      <p:sp>
        <p:nvSpPr>
          <p:cNvPr id="5" name="TextBox 4"/>
          <p:cNvSpPr txBox="1"/>
          <p:nvPr/>
        </p:nvSpPr>
        <p:spPr>
          <a:xfrm>
            <a:off x="2843808" y="5013176"/>
            <a:ext cx="3024336" cy="1512168"/>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a:latin typeface="+mn-lt"/>
              </a:rPr>
              <a:t>Notes who has answered the </a:t>
            </a:r>
            <a:r>
              <a:rPr lang="en-GB" dirty="0" smtClean="0">
                <a:latin typeface="+mn-lt"/>
              </a:rPr>
              <a:t>question and when </a:t>
            </a:r>
            <a:endParaRPr lang="en-GB" dirty="0">
              <a:latin typeface="+mn-lt"/>
            </a:endParaRPr>
          </a:p>
          <a:p>
            <a:pPr algn="ctr">
              <a:buFontTx/>
              <a:buNone/>
              <a:defRPr/>
            </a:pPr>
            <a:endParaRPr lang="en-GB" sz="1100" dirty="0">
              <a:latin typeface="+mn-lt"/>
            </a:endParaRPr>
          </a:p>
          <a:p>
            <a:pPr algn="ctr">
              <a:buFontTx/>
              <a:buNone/>
              <a:defRPr/>
            </a:pPr>
            <a:r>
              <a:rPr lang="en-GB" dirty="0">
                <a:latin typeface="+mn-lt"/>
              </a:rPr>
              <a:t>Progress bar updates how many </a:t>
            </a:r>
            <a:r>
              <a:rPr lang="en-GB" dirty="0" smtClean="0">
                <a:latin typeface="+mn-lt"/>
              </a:rPr>
              <a:t>questions remain</a:t>
            </a:r>
            <a:endParaRPr lang="en-GB" dirty="0">
              <a:latin typeface="+mn-lt"/>
            </a:endParaRPr>
          </a:p>
        </p:txBody>
      </p:sp>
    </p:spTree>
    <p:extLst>
      <p:ext uri="{BB962C8B-B14F-4D97-AF65-F5344CB8AC3E}">
        <p14:creationId xmlns:p14="http://schemas.microsoft.com/office/powerpoint/2010/main" val="270561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635446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9" y="160338"/>
            <a:ext cx="8229600" cy="1143000"/>
          </a:xfrm>
        </p:spPr>
        <p:txBody>
          <a:bodyPr/>
          <a:lstStyle/>
          <a:p>
            <a:pPr algn="l"/>
            <a:r>
              <a:rPr lang="en-GB" dirty="0" smtClean="0"/>
              <a:t>Admin </a:t>
            </a:r>
            <a:r>
              <a:rPr lang="en-GB" dirty="0"/>
              <a:t>interface </a:t>
            </a:r>
            <a:r>
              <a:rPr lang="en-GB" dirty="0" smtClean="0"/>
              <a:t>for HEI guidance </a:t>
            </a:r>
            <a:endParaRPr lang="en-GB" dirty="0"/>
          </a:p>
        </p:txBody>
      </p:sp>
      <p:sp>
        <p:nvSpPr>
          <p:cNvPr id="3" name="Content Placeholder 2"/>
          <p:cNvSpPr>
            <a:spLocks noGrp="1"/>
          </p:cNvSpPr>
          <p:nvPr>
            <p:ph idx="1"/>
          </p:nvPr>
        </p:nvSpPr>
        <p:spPr>
          <a:xfrm>
            <a:off x="269776" y="1052736"/>
            <a:ext cx="8712968" cy="4824536"/>
          </a:xfrm>
        </p:spPr>
        <p:txBody>
          <a:bodyPr>
            <a:normAutofit/>
          </a:bodyPr>
          <a:lstStyle/>
          <a:p>
            <a:pPr algn="ctr">
              <a:buNone/>
            </a:pPr>
            <a:endParaRPr lang="en-GB" sz="2800" dirty="0" smtClean="0"/>
          </a:p>
          <a:p>
            <a:pPr algn="ctr">
              <a:buNone/>
            </a:pPr>
            <a:endParaRPr lang="en-GB" sz="2800" dirty="0" smtClean="0"/>
          </a:p>
          <a:p>
            <a:pPr algn="ctr">
              <a:buNone/>
            </a:pPr>
            <a:endParaRPr lang="en-GB" sz="2800" dirty="0" smtClean="0"/>
          </a:p>
          <a:p>
            <a:pPr algn="ctr">
              <a:buNone/>
            </a:pPr>
            <a:endParaRPr lang="en-GB" sz="2800" dirty="0" smtClean="0"/>
          </a:p>
          <a:p>
            <a:pPr algn="ctr">
              <a:buNone/>
            </a:pPr>
            <a:endParaRPr lang="en-GB" sz="2800" dirty="0" smtClean="0"/>
          </a:p>
          <a:p>
            <a:pPr algn="ctr">
              <a:buNone/>
            </a:pPr>
            <a:endParaRPr lang="en-GB" sz="2800" dirty="0" smtClean="0"/>
          </a:p>
          <a:p>
            <a:pPr algn="ctr">
              <a:buNone/>
            </a:pPr>
            <a:endParaRPr lang="en-GB" sz="2800" dirty="0" smtClean="0"/>
          </a:p>
        </p:txBody>
      </p:sp>
      <p:sp>
        <p:nvSpPr>
          <p:cNvPr id="10242" name="AutoShape 2" descr="data:image/jpeg;base64,/9j/4AAQSkZJRgABAQAAAQABAAD/2wCEAAkGBxQSEhQUEBQVFBUWFBQWFRUXFBQXFRQYGBUXFxcUFBUYHCggGBolHBUYITEhJSkrLi4uFx80ODMsNygtLisBCgoKDg0OGxAQGywkICQsLCwsLCwsLCwsLCwsLCwsLCwsLCwsLCwsLCwsLCwsLCwsLCwsLCwsLCwsLCwsLCwsLP/AABEIANQA7gMBEQACEQEDEQH/xAAcAAABBQEBAQAAAAAAAAAAAAADAQIFBgcEAAj/xABGEAACAAQDAwkEBwYFAwUAAAABAgADBBEFEiEGMUEHEyJRYXGBkaEUMkKxI1JicpLB0RYzgqLh8BUkNENTF9LxNXOTssL/xAAaAQEAAwEBAQAAAAAAAAAAAAAAAgMEBQEG/8QAMBEAAgIBAwMDAwQDAAIDAAAAAAECAxEEITEFEkETMlEUImEjM3GBFUKRQ6E0UnL/2gAMAwEAAhEDEQA/ANDUQARRABVEAPAgAirADgIAeFgBQsAOywAuWAFtAHssALaAPWgD1oA9aAPWgD1oATLACZYATLACZYAQrADSsANIgBhEADIgAbCABsIAHaACqIAKqwARVgAqrADwsAOCwA8LAChYAcFgBcsAeywAuWAPZYA9aAPWgD2WAPZYA9lgD2WAEywAmWAEKwAhWAGlYAaVgBhWABssADZYAEywAPLABlWACKsAFUQARVgB4WAHhYAcFgBwWAFywAtoAQmHB4vueEQeJbX0knRpoYj4U6Z9NIrldGJrq0V0+Fggn5RM7ZaameYeF21/CoMV+v8ACNf+MUd5zSGz8bxXUilCgjQZMxHb71yY8c7CUdNo/M8gcMx/ExmZ6czVB3FDLP8ADYXPlBTsXKPZ6XStfbI7Bt3MQMZ1HMVQdCpuB2MSLAx762OUVrp8Ze2aO3D9vaSZoxaUftjT8QuIkr4Mqt6ddDjDLNTzlcBkYMp3FSCD4iLU0+DDKLi8MJaPTw9lgBLQAhEAIVgBpWAGEQAwrADGWABssACYQAO0AEUQAZRABFEAEUQA8CAHgQA4CAHWgBbQBDbR7RSaNbzDdz7sse836DtiudigaNPpZ3vCM+qcWq8RzAky5O7KgvmPwoBvmN6byd0ZnOdj2Ox6NGlWeWWnAdgpUrWfaYbWykAjXff+kXQoS5MOo6lOe0di1UWHy5IyykVB1KAP/MXdqRglbOe8mdFo9yis9A9GsLj+7R5hDL8EJieylLUEs8sBjvZOie/TS8VuuEzVXrbqeH/0qM/ZqroHMykLTZZ3gGzgcbpuJ7de6KnW4bo6MNVTqI4tW/yWDA9tJU0hJwaVM099cua+4iLY2rG5iu0Mo7weUWqLTCetAHiIAbaAGkQA0wAxoAYRAA2WABMIAGBABFEAFUQARRABAIAIBADgIAcBACwBXtrNqZdGhFw04joS+q/xP1D5xVZco7GzSaOd8k/BRsC2Zn4i/tFQ5CMxu3xMB9TSwW+kURg7HlnVv1lelj2Vrc0/CsKlU8tUlLYAWvvY97cY1Rgo8HCtunY8yZ22iRWeLAC5IAHGGQt+CNmY9ThlUTUZnzBFUhixUXKi2l4i5xRf9Na03h7c/grX7erOkzzTrknS1zIk23TA94gKd4F9LxW7k9jYumyjOPfxIja3GHr51JT84ZUubJDzMhsWazZkB71It2xWpuTSLoUKiEp43RL7E4hLV5lIkmbJyjnBzrXd7mxNuHDid8WQmk8GXV1zcVdlb/HgudouMGxCbR7OpVqL9FlN1YaMNODcNbeUVzrUuDTp9VOl77oiaavnYeAlZ05JmZEnA3YX1UzEtoN9yDv4RFZgvuLpwjqN61hltlsCARqDqItTyYWu14ZyYjismQLzpqJ3sL+A3x5KSjyWV02WPEUVWu5RJIOWnlzJ7cLDKv6+kVO9Pg2Q6ZN7zeCOqMYxGaMzNLo0+0LNbxBY+QiDnJmiOm00eE5HEcRnof8A1RC3Uytl8wpEedzXkm66mtqmStJtbOk5fbEWZKOgqJJzL4208ND2RNW/Jns0UJ7Qe/wW+lqUmoHlsGU6gjcYvUlLg5sq5Qfa1uOYR6RBMIAHaAHqIAKogAqiACAQA8CAHgQAoEAcON4rLpZTTZpsBoBxY8FEQnLt3LaKZXT7UZfsnh7YjWPNqBmQHPM6iTcIncLekZa16kss72qsjpKVCPJqzzJchAGKS0UAC5CgAbgLxsyonz6jOx8ZbILEduKaXlEvPPZr5BKXNmINiAeu4iDuSNdegulzt/JE7SbXT0SnCp7K07OWaaM3NhWsNAONwfGK7LHhZLtNo4Scs/dj4OPFsJ9rpJlR7WaiZKlaqhtKzKSSSnAlflEXHMO5Mtqt9O1VutLLOPEaaWuG0lXTKEaVMVnte5a+Vif4lWPJY7E0W1yf1U6pf7DqfZkVE6pRAUzqlTTTQDl6Y1llhw6W7sgq+7ci9b6UY53w+1ndguwrvThaomTMlzGMp0YFgpsSD2XFx3xJU7Fd/UYxszXunyWXAdlEp5hnNMmTpxUrzkxrmx4ARbCpR3MN+rdq7MYRYYsMpEYntLS09+dnICPhBzN5CISnFcmivS3We1FM2g2+lz0aTJp2mhtDn3HXgguT6RTK5SXbE6VHTZVS9SyWDhwigxSfLEsO8iSL2ZyVsPqg++QIrirGvwXTs0dT7sdzOebR0FK96ia1bMG9E0S/2mJ184NRjyycZam5YguxHI+1FQ7FaRFkr8KSZYLAcLsBc98RdknwixaOqO9ssv8AITD9k6yqIaYHVTveaTfvyk3MexrnLkjZrNNTtBLJNPyZsFOWoUt1GWQD3m5tFj0+xl/zGXhx2Kw6TqGa0uau/wB5DrLmL19R794irDg8M2pw1Ec1+4suy1d7NORVJNNU6y7m+R9xUnrvofCLq3g5+qq9SG3ujyX9o0nHBsIAHaAHqIAKogAiiACAQA8CAHAQAsAY9yhYu1TVc0lyso5FUC+Zz7xA4nh4Rhuk5vCPpem0Rpq9WXJoexWz/scjKxvMezzOw2tlHYN3nGmqCjHBxdbqfXsy/BE7fbLS5kqfUguZqoCBm6AC77L2iI2V7ZL9BqpRmoNLDIHaGnVsOo6qnUSzLIDZLLYt0WOnHOo84pmlKtSRs005R1M67Hs/k78HqOekPKp6SZUAfSK9YQVdiQGyk7tNdDwi2G62Rnth6dnc54//ACTGxmzD0/PvUBFM+w5qXfm0UZtNfvRKuGM5KNbqo2SioePJL4Ts7Jp5BkAZ5ZJJEyzA3twta2kTjBRWDPbqZ2TU28NLBJ9FBwVQOwAD8hE1go+6T23IHFNtKORcNNDsPhljOfMaDziuVsY8myrQX2e1Y/krp28qKlsmH0pb7Ta27SBZR4mKfWlL2I2f46qne6ZH1tHWTjatrpcocZavfL2MFso8TEcTfukXQnRH9qrP5OGbIwylGrPWzPqg5ZYPaR+piOK1+SyD1d20UooJhu0FW/RoKZUB0AlylyL25iNT2k+Eeqcn7Ee2aaiCzdPL/kkZex+IVP8ArKgop3rnLn8C2X1iaqnL3Mz/AF+mp/ajl/kncN5PKSVbOGnH7Zsv4V084nGhLkyW9Tun7diz0lHLlDLKREA4KoA9IuUUYZTnL3PIa0ekRCIAqPKRhgmUpmAdOUQwPHKdGHdx8IpuhlZOh06/07lnzsUHD5hakmge9ImS5ydgJyt62MZ4SzE6t0O25fD2NXw2rE6TLmrudQ3mNR5xsi8rJ89bDsm4BmESKwdoAcogAqiACrABBADwIAcIAjNocWSlktNc21Crxux3af3uiE5dscl2npdtiiZpydYQ1RVc+4OSWWYt9ZzqB/NeMtEe6WWd3qN6qqVcTYLRtwfODJ8oMpVhcMCCOsHQiGM7HqeGmvBx4Xg8mnlCTKXoAk2Yltb3vr2xBQSWCy6+dk++b3OmoqUlreYyovWxAHrHrcUQUXN7ZKziXKBSS+ihac3AS1uCerMdIrd68G2npt01l7L8nD/jWKVP+mplp0Pxzd/r+kR77JcLBd6Glp98sv4RyV2zB9/FcQJG8oGyr3AH8liLhn3yJx1a9tFRG1WPYZT9GlpBOYbnmDok97XJ8oi5wjwi6Ol1Vm9ksIEK3FKwZZEtpMs7hLXmkA++dT4R5myfBZ6ejo3m+5ndh3JhMaxqZwHEql2Pb0m/SJKhv3Mpn1eK2rjgtmF7EUcixEoTGHxTOn42Og8oujTBeDn26++zl4LAksKLKAB1AADyixGNtvkdHqPDxED09aAEMANMAc1dTiYjI25lZT4i0eNZTJQn2yTMRoXMic8tvizyXHXc2+YBjBHZtH1Uv1IRmvBfuTqpJkPJbfJmEeDa/O8aaHs0zh9Sgo2Ka8lrYRec8HaAHLABVEAEWACCAHiAHCAM45W8SFpVON9+dbsGqqPE38oy6qXg7fRqfudj4JjkvoylGGN/pHZx2D3RbyvFlEcRyZOqWd9zXwWOvxaRIF501E+8wBPcN5ixziuTHCmyz2xyVmr5Q5JJWklTalvsqQvnYn0ip3r/AFRuj0ya/ckonIajFqm5ISilWuXa2YDxuflEf1Jfgs7NHVsszZXq2lw8G9TXT6lhvyAkE9Sk3t5xCSh/szZVLU/+OtR/kHK2mp5BAw6iAfhMm3mTP4VF/nEFZFexEpaS2e+os2/HBIyKHGaoZmmPKDHczc3YdeVRcD1iaV8vJTKzQVbRWSRoeTIMc1XPaY3ELf1drk+kTWn8yZVLq8ortqikWvDNl6WntzUlAfrEZm/E1zF0a4x4Odbq7rH90mS9omZz0DzY9A9K1tNtjKo2CMjOxBNhYeFzFU7VE26bQ2XrK4KhO5TppmArKUS7i6k3Yi+tiNAbRV9TvwdJdIj2bvc0vD6xJ0tJks3V1DKewxpTysnDsrcJOD8HTHpAQwA0wAxhA8Zj23+HmRWMw3TLTF79zDzF/GMN0cSPpOn2erT2vwd+x2IZK0j4ahAf4rZh65h4xOqWJlOvq7qM+UaO0azhA4AcsAFWACCAHiAHXgCMxLaWlp/3s5Qfqg5m/CNYhKyMeTRXpbbPajKNpKh8Qq2emlzJikKqdE7gN56tSYxzzY/tPoNNGOlo7ZtJlposBxJ5SJNnrSSVULlQjNYDiVO/+KLVXPG7wc+zUaVSbjHufyAbDcJpSWqJxqZnEFi9z91fzMeONceXllis1tqxCPajlmcoDD6PD6VJY4DLdj/Amnzjz18bRRNdOS+6+ef7HnDMWrxacxlyzvDEIpH3F1bxh2Wz84PPV0Wm3gssl8M5MZK2NRMaaeodBf19YnHTRXJRb1i17Q2/nct+HYPIkC0mUkvuUXPed5i+MIx4RzLL7bN5SZ3RIqPZrb4HpD4ltTSSP3k5L/VU5m8At4g7IryaK9JbZtFFXxHlQlLf2eU7ngXsi/mYpepXg31dHsb+94K1O5RKtpitdVUMCUVdGHEEnXdFX1EnI3rpVMYP5NhkzAyhhxAPmLxuTzufMyWG0Y5ymzGNaysPdVcpvvU6jThrceEc/Ue4+o6Wl6GUVOKdjpYxuzQuS/aPK3sk1ui1zJJ4NvKdx3jxjVRZ4Zwuq6RY9WP9mo3jYcIQwAkAMaAKTyn4fnp1mgaynF/utofW0UXxysnS6Xb22dr4ZSsKF5DTF/eUzrMGvwZh6DXzEUQ9ufJ1NRtLtfDNbkzw6qw3MoYdxF42rdHzU1iTTFEengqwAVYAisX2npqY2mzBm+ovSbxA3eMQlYomirSW2b+CD/bCqqNKCkYj68zd+S+sV+pJ+1GxaKmve2X/AAbM2crp4vXVglJxSWbDxIsPnEXXKXuZKOqoq/bhlgjhuFUBJnNz76GxtMI6uiNB4x5iuHJLv1eo9iwjgr9vZ0zoYfJKDdcJmYdXRXQesQlc37UXVdPhHe6Rxy9m8TrjeeXVeuc5UeEsfoIKFsuSx6rSafaCyWXCeTOQmtQ7TT1DoJ6anziyOmiuWYrurWy2hsi4YfhcmQLSZSIPsqAT3neYvUUjmztnY8yZ2RIgI8wAXJAHWTYQ4PUm+CDxTbCkkXDzlLD4U6Z/lit2xRor0V1nCOXZvbWVWTWlIjoQpZc1ukARfcdDrCFik8E9VoLKId0ip8quIVCzkl5ikkrmXKSMx3NmI6urtijUSaeDp9JprlBy5Zn0ZN2dr7YrcWB6W7B9gZ0+UJmYLmvYEW7jrwjRCjKycy3qcKp9prGDUhkyJUtmzsiKpbrIEbIrCSPm7ZqdjkvJk3Kkf8+b/wDFLt2b4xahfefR9J/+Ov5K9Q4bMnJNaWM3NKGYC5OUki4A32tFSjng323xrklLyc0maVKspsVIIPUQbg+YjzLiyco967fDN12TxxaynWYPeHRmDqYDXwO/xjpVy7onyGr07os7SbiZmGwA0wBwYzRCdImSj8aMPG2nraPJLMSymfZNSMd2cmZKgS5mizM0iYDwzArr3NaMMOWmfSaqPfWprlGhbDVeemyN70lmlHuU6enyjXXLKOFrYYsyvJYIsMh5YAqu1eOzOcWko9Zz6Mw+AHhfgbak8BFE5vPbE6Wk08VF3W8LhEMRR4cbTF9qqd5+oh8f6nuiH2V87s0pXan2/bEb+2FfUMBSSsoG5Ul5/NiLD0iHqzb+1YLPodNWs2SyHGxuIVJvVz7A7wXLkdyLZR4R76Nkt2yC12np2rjkncN5OKWXrMzzj9o5V/Cv6xdGiK5MlvVLpe3YtlJSJKULKRUUbgoAHpFqilwYJTnN5k8nRHpFCZoDcW8Dwre32LTqalMynsGzqpYgHKDfUA7zew8Yquk4rKNugphdb2zMfxLGqio0nzncXvlJsv4RYRgdknyfT16Wmt/aiPAiP8F7lhZexbuT7DqgVkqYspwilg7MpUAFdRc8dRpGimMu7Jy+pXVOlwTyzStqdmZdciLMYoUbMGW17EWK68D+UarK1Pk4Wl1c9O24eRuE7JU1MpEtLsQQXYlmNx26DwjxVKJ7brLbJZkzEcQpTKmzJZ+B2XyOnpGCaxI+sqn3VRZrfJfinPUvNsSWknLr9U6rr6eEbaJZifNdUp7Ls/JcIvOcY9yqr/ngeuTL+bRg1PuPpej76f8Asj9jdpBQvMYyzMzqqgAgWsSdfOI1T7Ny/W6P6nCTxgjMbr1nzmmpLEoNboKbi+6/ZeIzl3MvoqlVBQbySuwuP+yVAzfuplkcX0Fzo/h8rxKmfbIz9R03rV5XKNvU3GkdHk+U42PQA0wAN4DGSq7T7IJUXmSrS5w1DfCxG7OOvtiudSZt02unX9st0A2elGTUzZbLlM1Em5b6Z90zL2XPrHkFhjUSVlal8FlEWmIHUTciM53KrN5C8eN4RKKy0jPdnJpWRWVzazNVQ9RaxJ/mHlGWHtbOzqFmddK8Htg8BWqmPPqBnVX907nc6nN1gXGnbCmCluyfUNS6oquGxqMqWFFlAAHACw8hGvjg4Tbe8twoEDxDhAELtFtJJo1Bmklj7qLbMe23AdsQnNQW5o0+kne8RM2xnlCqZ1xKPMJ9nV/Fju8Ixy1Enwd7T9Kqh792Vx8Xnm1503S9vpG0vv4xW7J/Jtjp6Vt2Iu+we20wzEp6pi6tZZcw+8p4Kx4g9cX1XNvDOT1Dp0Yp2Vl/2gw4VFNNlH4kIHYw1U+YEapruicfT2+nbGSPn5lIJB3jQ943xy8bn2qkmso1Dk0pqb2fnXSWJqsys7b7AXuL+7oeEbaIx7cs+d6nO/1e1ZwWCu20o5RAM4Mb2sgLW7yNItdiXBhjorprOCwy2BAI3EXizOTM1jYcYHhivKXRc3XORoJiq/juPyjn3rEz6npVvdRj4OvkqxLm6ppRPRnKbffXUel/KJaaWHgo6vV3VKflGvWjafOmPcq5/wA6v/sp/wDZoxan3H0vRl+j/ZE7JbO+3TGTnBLyqG1W5bu1iFUO94NOt1bojlIvEzk0krJfK7tNynIx3A8OiPKND0yxyciPV7HNfBlsxCpKsLEEgg9Y0IjG04n0MWpRUl5Nd5NtoPaJPMuTzklQL/WTcpv1jQRuos7lg+Z6lpfSs7lwy5Rec0RoAY0AAmuFBLEAAXJO4DrMG8BZbwiOkVsmebynR2Q8LFl6x1i8RyslkoTisPg6xEis5MXkl5E5V3tLcDvymIy9rJ0vFib+ShYRd8JqUX3kfMRxI6LH0B8ozxX6bR2r5KOshPwTvJZUA08xOKzbntDKLH0MS03tZm6rH9ZNcF4WNBywggBRAGb8r1FpInAbs0snv6Q+RjLqltk7fRrMScCi4FQCoqJcpmKh2tcAEjwMZYR7mkdjUWuqtzXKLLtrsdKopKzJcx2JcLZiuvaAAOqLraVDdGDQdQnqJtSWxUaAkTZWXfziW78wimD+46Vr/Tln4Posbo6n4PieODCNtMN9nrJqfCzZ0ubnK2vzuPCObdHEmfXaC1WUL5RC5j2+cVps2YUt2jtwrBZ1ScsiWzfatZR3tuica5NlFmqrpTTfJvGCSXSRKSdbOqKrZTcXAtpoI6MU0j4+2UZTbjwdxiRAzflfpOjIm9RKHTrBI18DGbUx2ydro1m7iZ/g9ZzM+VN3ZHVj3X19LxjreJJnb1MFOlxPoSVMDKCNQQCD1gi4jqr5PimsZRkfKyv+cQ23yV16+k0YdT7j6To7/Sa/JycmlRkr5Y+urp5i/wD+Y80/vLeqxTo/s2m0bz5XwUnHeT5Kie04TDLDWLKFG/iR3xRKhSeTq0dTnVX2YzgnNnNmJFEDzIJZgAzsbs3G3UB2CLIVqHBj1Oqs1D+4mYmZxGgAbwBSuUvEskgSgdZpsddcoIJ8OHjFF8sI6PTaVOfe+EVqRnWro2QkPNlSS9uN7q1xxuqxVHPcjZLtlVPPg06NhwjyiDBRsDlez4lPp2/dzlaw4EEZh6FhGaKxNxfk69z79PGa/wBTj2Pc0mJPIa4DFpfiOkh/vriNf22NF2sirdLGxcmpLGs4XjIQQAogCt8oNFztDNsLlLOP4T+l4quWYGvp9nZemY5hFbzE6XNAvkcNbrA3iOfGWHk+qvr9SEo/J17S4/MrZueZoo0ROCD8yeuLLLHIq0mljRDtjz5OTCa4yJyTQoYo1wG3H+sVxeHktvqVkHB+Tatltp5dapKKyMu9W8L5WG/eI6ELFPg+U1Wjlpmk3krHK7Q3STOA1DFGPYRcd+sVamOyZ0Oi24lKDM3oZ4lzEdlDBWUlSLhgDqCO6Mqayjt3QbraRuM/aSjkS1ZpqKpAKqurWIBHQUX3GOh6kUj5P6W6yXDIGdynUwcBZc0rexfogAdYUm5iv6mOcGxdIu7O5tIvKPcAjcRceMXp5OU1jYhNs8P5+jnJlzEIXQDfmXUWiFke6ODTo7fTvTMIUX0Gp6hqfKObh/B9g5Rj7nsb1sa7mip+dBV+bAIYWOmgJHDQCOnX7Vk+O1iirpKPAHaTZGTWsrzSysoKgqd46iDvsdYjOpSe5ZptbZQmo+Q+CbL09LYyZYzD426TnxO7wiUa4xK7tVbb7mTFomZxIA9eAEvDAyjjr8TkyRedMRB9pgPTfEXKK5ZZCqc/aslVxPlEpkuJQeaesDKvm2vpFbvijdV0y2e8sJFWlUM/E6jnZw5uVxY6KqD4VJ3k6695ijDm8m52V6Wvsi8y/BYcAphUVb1Ki0mUBJkduUWLDs1PnF8FmWTn32dlPpvlltEXHPFWAKZt6hkzaarXejhW7QDcemYeMUWrDUjp6B98JVvyc/KDICTKetlcSuYjjlsyHxFx5RXdtiSLtBLujOmXKNEp5oZVZdQygjuIuI1LdHHksNoMI9PB0ABrJOeWyH4lI8xEZLKJVy7ZJnzxUSCjsjCxVipB4WNrRzZLDwfa1SUoKSLXsPspKrkmNMmOrIwBVQLWIuDcxdTUp8nM1+us07XatmRu2eACinCWpLKy5gTv3kW9IhbX2SwadDqnfDuZ08nuKvJqkRdRNZVIPju7bH0EKZYlgh1KmM6e5mr7S4dLnyGWYNB0geoj+7RunHuiz5zS2OuxNGBzZZVipFiCQe8G0cxo+yhLZMbDB7gJT07zDllqznqVSx8hEowk3siEpwj7mb9s2JgpZAnArMEpAwOpBCga9sdKGe3c+Nvx6su3jJIkRIp85OWmwyVLJMuVLQkkkqig679QIiooslZOSw2zrESICwAl4AQtAc8EJim1dJI0mTkuPhU528lvFbsiuWaa9HdZvGLKpiPKeNRTSGY/WmG38q3PrFMtR8G+HSGlmySI6XV4tX+5mlSzxAEpfxHpHwiKc58Fzr0Wm53f/Top9gllnncQqVtvIDEX75jG9u4RL0PM2QfUnJdtEMHUMSw2UctJTe0vf/blltfvsPlEk617VllXpamazbLtR0mirK3oz1FJT8ZSn6SYOpiNw/u0SSlL8FLspp3i+6XyWemplloElqFVRYAbgItSwYZScnljhHpE8sARm1dDz1JNQakLmXvXpD5W8YrtWYmnSW9lyZWpL+1YMw3tJFu3oEEfymKn91Zvx6Otz/8AYsPJ/iPPUiD4pf0Z8N3pE6ZZiZdfV6dz/JZxFxhHQB6B4zGeU2gMutZuE1Vcd46J+UYNRHEsn1PSbe+nt+B2we0suiWo525LKhRQPeYZgRfhvG+PabFFNkeoaSeoce3jcgMcxeZVTWmzTqdAOCjgoimyfdLJs09EaYdq5J7kzw5ptYHt0JQLMeFzoo7958It08cvJk6rco0qPybJMQEEHcQQfGNz3PmFs8mazOTBmmueeCyyxKdEs1jrZt2ojK9Nl5O5Hq/bBJLdE5hnJ3SSrFw05h9c9H8I/OLVRFGS3qd0+Ni0UtDLlC0pEQdSqB8otUUuDBKycuWdAj0iOgBLwAKfUKgu7Ko62IA9Y8bSPYxcnsitYnt/RybhXM1uqWLj8R09YqlfFG2rp19njBU6/lMnOctNKVCdxa7t4KNPnFUr29onRr6RVH7rJAZWC4pXEGe7qhOpdsoA6xLXf5RHsslySlfo9OsQWWSv7GYfSDNV1FyOBZUHgg1MT9Kte4zvqGpueK4jX2uoaYZKOmzngcuUa8bt0vSHqQjtFBaLU2JytlhE37HiNQPpJ0ulU/DKXO9vvtu8It+6XOxkctNW8RTb/I+RsVTA5p2eof605y2v3d0FVHlkJa21rCSX8E5Ipkli0tVQdSgAekWJJcGaU5S3kx5j0jzyDaABwAgMAEEGOHko2ydpFZVUbe65JTq0BIH4W9IzQ2k4nX1P6lULl4OTk7qTJrJ1O+mfMLfbRju7xfyjyl4k0W9Qh6lMbDT1jUcIfA9FEAUPlYwxpkqVNRSxlsQ1gSQrDfYcLgecZ9RHK2Ot0m9V2NfJnVBgVTONpUiY2l75SBb7zWEZFXZLwdyeqoqW8i24LyaTWINU6y14ohzOezNuHrF8NM/JzL+sRxitbmlYZhsqnQJJQIo6uPaTxMaoxUeDiWWyseZvJ2RIrFgBIA8TA8ODEcYkSBedNROwsLnuG8xFzS5LYVTn7UVXEOU2mS4lJMmnrsEXzOvpFMtRFcHRr6RdJZlhIr87bHEqo5aWUUB3c2hY/wDyMLD0iv1Zy4RrjoNLUs2SBydhK6pOaqmBOszHMxh/CNB5x56M5cs9l1HTVrFSz/R2DZ7DKP8A1dQJz/UB+SS7nzMSVVcPcV/V6y7aqPaSWHYmfdwvDiB/yzQJS99zqfOJKS/0RnsqWc6iz/m5JDA62frV1fNqd8qnXKO4zDqYn2zfuM/r01/txz+Wd9DspSSSGWUrN9eYTMY9pLXiarityqzV3T2yUbZ0JVYtPYrml9MgEaWUoFPddR6RmglK1nX1DlTo4rO7NTEbcnAQ0x4BhgBjGABNAA4ARYAIIApO2I9nrqWq+EkK/gbX/Cx/DGa1Ylk6ujfqUSqIXaUmkxMTR7pdJo7VbR/ziuW1iZso/V0jj8bGtS2BAI3HUd0bMnzzWG0EEegdAHrQB4LA8xvkWB6evAHrwPM/BEYptPS0+k6coYfCDmf8K6iISsjHyaKtLbZ7YlWquUjO2Sip3msdBm/7VufO0U/UZeEjoLpfYu62SR44Zi1WPpp60yn4E97uOXX+aHbbPk8V2jp4i5M5/wDprLUFqipN+LWAHbqxv6x49P8ALLY9Xl/44Apf+D0RBBNTNG7/AHNewDoR4lXD8iT1uo3l9q/4Sa7Q19RpRUfNJwmTtBb7un5xNTlL2ozy02nr/dsz/A9tkKqo1ra1yDvlyhlXu6j5R76cn7mefW1V7VQ/tkphGzFHSZiiKWUXZ5hDMvbc6LEo1QiU26vUXYTfPCQyg2xkzp4kyFmOCbc4EPNjQneeGkeqxZwRno5wj3Se/wAFkixGQrW32NGlpSUP0kw82nZcdJvAXiq6eEben6f1rlnhFf5J8Kdc9QT0XXIo46N714q08Xyzb1a2LagvBohjUcYYYAYYAG0ACaABwAimACqYAgNvqHnaNyBrLtMHho3oTFVyzE3dPs7Ll+dio7Q/5nD6ao+KUTJmd3A+g84on90Ezp6b9HUyr8PcvexFfz1HKYm7KObbvTT5Wi+qWYnI1lXp3P8AJYBFplFvACgwwBGcDU2A4kwz8hb7IgMS21o5Nw00Ow+GWC57rjQecVSuhHya6tBfZ4K3N5RZk9+boqe7HcXb1yiw9Yq+obeIo3LpkYLNssAv2fxWpa9RP5pTwD7h2In5mPfTtfnB69ToqliMcknL2Ow+lXNVMGbeXmzMoY/dv+seqqEd5FD1+pt2r2XjCEbbajldCikNObcBKl5R52v6R76sVtFD6K6f3WywJ7Vi1T+7lS6RDxY3mW7je3kI8zbP8Ds0NXLcmPk7AiYc1dUzqg8VzFU/M/KJejn3MjLqPbtVFL/2dqzcNoQ+QSQ0sXYLZ5oFwLne28jzjxKuPBW/qb3uzkpduGqJhSkpnfKCWdyFC9ElSV7SBxgrW3hItl09Vx7rZclbxPaqrnJSzpL5CXaW8tbBOdU3UG/BlI0J4RTK2TwzbVo6YSnXLnGUcJxNp9RUrLVkepkFXlm+k5NSovrrlP4jHjlJyZYtNGuuE/h7M8+Oj2STKp5s2TOldEyUQ/Stm94sNQd+kS7l4IulO6U5pNPzng12inlpSM4ykorMDoVJFyD1WjWuNzgTSU3GJkW2WKtX1ay5HSVTzcocGJPSfu08hGGyTnPCPo9HUtLT6kuWavhNAJEmXKXciAd5tqfON0VhYPnrp+pNyZ1kx6VjTADGMADYwAJjAA7wAimACqYA9Nlh1KtqGBB7iLGPGso9i+1pozzZykutZh8w2Y3aXfdmXj6KfOMsVzE7Won7L48eQOxmPewTHkVQKIWBOhvLa1rkcQRbyEeVS7H2yLNbp/qYqyvfY0cY5TZc3Pysu+/OL+sanJLycX0LM47WQOI8odLL0l5px+yLL+JrRW74o2VdMunysFdnbeVlQclJKVO4F38zoPKKfXnLZI2x6bRVvZI8uzGI1RAqprZN5DTNO7IOPhD05y5Yer0lO0I5ZMDAsNpADUtKLD4Sbk/w6lv70iz064rLM8tVqrdoJpAKrlCp5XRo5F+AJCy0/W0Rd8FskSh0y2z7rZHTLpMTqwGefLppbagSukxH3h+sSSsmt2VOel07wll/k7KLk/plOacZlQ/EzGNvIfneJKmPkrn1K2W0cL+CXrp0mhkF1lWVSBllILm5sNBE3iC2Rmi7L5YbK3J2uqqppq0tOE5tGLNMN3U5Tl6HWSN2sU+rKTwje9DTUk7J8kPs5i0yqb6SrnGdMSYiy1lkSpd1NndhoP6x5CblleS7VUKlJqKx/O4HDDNwtkFTSSiGbIZoYF2DG54m+69rDdEVmDxJErYw1ce6qTTS4LCZTU+M5lU83UyhmsCQGA3m27VR5xaliZkco26PtlzFnLL2JmsauUSsuU85Jsh73KsCSTl4aG3hEVU90WT6hH7JLlLDLJUbKyJk+XUODzqZblTlDsu5mA3mLfTXJi+qmoutcEuKZA2YKob62UX84mooz988YyZ3ygbYg5qambTUTZg9Zakep8IzXW/6o7PTtBjFtnBI8nOzXMyxUTR9JMHRBGqJ+RO+J0V9qyyjqOrdsuyPBdovOYITADCYAYTAA2MACYwAO8ANUwAVTABAYAq+1mAO7LU0htPS2g+MDdbt+cU2QfKN+j1EUnVZwyHqK2kxAAVZ9lqV6OciynsN+HYbERXmM9nszVFW6Z/pvMTk/YAnVaqnK/Wv/X84h6K+TSupNL9t5CphOGUpvU1HtDD4E92/aF/MxJQrjzuVS1Oru2isImKXaGawy4ZQELwdwEW3Xpa/nE+98RRnnp4p5vs/4G/wDEKn/V1XNKd8uSLHuuP6x6oSfJD6nT17Vxz+WSWHbE0krUy+cbi0wlyfDd6RKNcUymeuuksReEV/bHYh3IekGa2nN9FQqgblOl9evriu2jO6Nui6iltayt4FtHUYc5lupKg9KS+lu1Dw+RiqFjg8M23aSrVLugals/tHIrFvJbpD3kbR18OI7RGuM1Lg4N+mspeJEsYmkZsFOp6SZIxh2VGMqoldNgpyKwG9juGq/wA0UJNWPB03OE9Gk39yZw02xtWkycJNQJEh5rMMovMIO7hp1b48VUlLYnLW1OCzHLSLBL2Sp+d551aZMvmu7MVDdapew11i3015Mb1lnb2xeEWARMzIUGAEJgMZ4My292xYs1PTkBRo8xWuW61UjcOvjGS618I7mg0C/csQuwmxuYCoql00MqWeP23HV1CFNTe7PNfr8fp18GkiNbOJvnLPXgBpMAMJgAZMADYwAJjAA7wA1TABVMAFUwA8GAODE8Dp6j99LVj9bc34hrEJQUi+vU2V+1kP/wBP6O+6Z3Z/6RD0Imj/ACN34JjDtm6WT+7kpf6xGZvNomq4rhFFmqtnyyZWJmfLFvAC3gD14Ai8YwGRUradLVjwbcw7mGoiEoRlyi+nUWVe1mZ4/snPo3M2nzmWDZXVvpFv1hdbf2YyyqlHeJ3KNbVdHtt5JHBuUiYi5alOdtazrZW/iG4nutHsL2tmVXdJjL7q2XTCtq6aoHQexsLqRZhfhbj4RojZGRyrdHbXyiQ/xaRmK89LzDeM63HfrEu5fJV6U/hhBXy/+RPxr+sO5fJ56c/EWcGIbTUsm4mTkBHwg5m8liLsiiyvS2z4iVev5TJYuJElm6mchR32GsVS1KXCOhX0ib9zK7UV9fiTfRCZk3WQ5ZYv9ZtATrFXdZNmyNel0vu3Zatmdg5cnLMqbTZg1C/7aHu+I9pi+FGN2c/U9RnZ9sdkXMRf/BzPyxSYAaTADSYAYTADCYAExgATGAB3gBimACqYAKpgAgMAPBgB4MAOBgBwMALeAFvAHrwAt4A9eAIbFNmaWebzJS3+svRPjbfEHXF8mivV218Mq1dyaKcxlTiL+6rLoOwtvMUvTLwdCHV3xJEWeTipv78q3A3b5W0iHoM0f5arymBHJ5V33Su/P/SPPQkS/wApR5R3UPJtNJHPTUUX1CXJ8CbARNUMpl1aK9iLFQbBUks3YNNP220/CLCLI0pGG3qV0+di0SZaoAqAKBuAAAHcIuwYm23lj7wPBCYAbeAELQAwmAGEwAwmABsYAExgAd4AGpgAqtABVaAHq0AEDQA8NADg0AODQAoaAFzQB7NAC5oA9mgD14A9eAPXgD14A8DACXgD2aAPZoAQtADS0ANJgBpaAGFoAGzQANmgATNADM0ADDQARWgAqtAD1aACBoAeGgBwaAHBoAUNAC5oAXNAHs0AezQB7NAC5oA9mgD2aAEzQB7NACZoATNAHs0ANLQA0tADS0AMZoAGWgAbNAA2aAB3gBogAiwARYAIsAPEAPEAOEAOEALADhAHoAWAPQB6APQB6APQB6APQAkAJACGAGmAEgBpgAZgBhgAbQANoAGY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 name="Picture 6" descr="Capture.PNG"/>
          <p:cNvPicPr>
            <a:picLocks noChangeAspect="1"/>
          </p:cNvPicPr>
          <p:nvPr/>
        </p:nvPicPr>
        <p:blipFill>
          <a:blip r:embed="rId3" cstate="print"/>
          <a:stretch>
            <a:fillRect/>
          </a:stretch>
        </p:blipFill>
        <p:spPr>
          <a:xfrm>
            <a:off x="504056" y="1196752"/>
            <a:ext cx="8244408" cy="4657516"/>
          </a:xfrm>
          <a:prstGeom prst="rect">
            <a:avLst/>
          </a:prstGeom>
        </p:spPr>
      </p:pic>
      <p:sp>
        <p:nvSpPr>
          <p:cNvPr id="4" name="TextBox 3"/>
          <p:cNvSpPr txBox="1"/>
          <p:nvPr/>
        </p:nvSpPr>
        <p:spPr>
          <a:xfrm>
            <a:off x="338882" y="6123637"/>
            <a:ext cx="8512497" cy="442674"/>
          </a:xfrm>
          <a:prstGeom prst="roundRect">
            <a:avLst/>
          </a:prstGeom>
          <a:solidFill>
            <a:schemeClr val="accent1"/>
          </a:solidFill>
        </p:spPr>
        <p:txBody>
          <a:bodyPr wrap="square" rtlCol="0">
            <a:spAutoFit/>
          </a:bodyPr>
          <a:lstStyle/>
          <a:p>
            <a:r>
              <a:rPr lang="en-GB" sz="2000" dirty="0" smtClean="0"/>
              <a:t>Contact us to request admin access on </a:t>
            </a:r>
            <a:r>
              <a:rPr lang="en-GB" sz="2000" dirty="0" smtClean="0">
                <a:hlinkClick r:id="rId4"/>
              </a:rPr>
              <a:t>dmponline@dcc.ac.uk</a:t>
            </a:r>
            <a:r>
              <a:rPr lang="en-GB" sz="2000" dirty="0" smtClean="0"/>
              <a:t> </a:t>
            </a:r>
            <a:endParaRPr lang="en-GB" sz="2000" dirty="0"/>
          </a:p>
        </p:txBody>
      </p:sp>
    </p:spTree>
    <p:extLst>
      <p:ext uri="{BB962C8B-B14F-4D97-AF65-F5344CB8AC3E}">
        <p14:creationId xmlns:p14="http://schemas.microsoft.com/office/powerpoint/2010/main" val="54544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93" y="188640"/>
            <a:ext cx="8686800" cy="1143000"/>
          </a:xfrm>
        </p:spPr>
        <p:txBody>
          <a:bodyPr>
            <a:normAutofit/>
          </a:bodyPr>
          <a:lstStyle/>
          <a:p>
            <a:pPr algn="l"/>
            <a:r>
              <a:rPr lang="en-GB" dirty="0" smtClean="0"/>
              <a:t>Provide examples and suggested answers</a:t>
            </a:r>
            <a:endParaRPr lang="en-GB" dirty="0"/>
          </a:p>
        </p:txBody>
      </p:sp>
      <p:pic>
        <p:nvPicPr>
          <p:cNvPr id="5" name="Picture 4" descr="Capture.PNG"/>
          <p:cNvPicPr>
            <a:picLocks noChangeAspect="1"/>
          </p:cNvPicPr>
          <p:nvPr/>
        </p:nvPicPr>
        <p:blipFill>
          <a:blip r:embed="rId2" cstate="print"/>
          <a:stretch>
            <a:fillRect/>
          </a:stretch>
        </p:blipFill>
        <p:spPr>
          <a:xfrm>
            <a:off x="179511" y="1484784"/>
            <a:ext cx="6692711" cy="2664296"/>
          </a:xfrm>
          <a:prstGeom prst="rect">
            <a:avLst/>
          </a:prstGeom>
          <a:ln>
            <a:solidFill>
              <a:schemeClr val="bg1">
                <a:lumMod val="75000"/>
              </a:schemeClr>
            </a:solidFill>
          </a:ln>
        </p:spPr>
      </p:pic>
      <p:pic>
        <p:nvPicPr>
          <p:cNvPr id="4" name="Picture 3" descr="Capture.PNG"/>
          <p:cNvPicPr/>
          <p:nvPr/>
        </p:nvPicPr>
        <p:blipFill>
          <a:blip r:embed="rId3" cstate="print"/>
          <a:stretch>
            <a:fillRect/>
          </a:stretch>
        </p:blipFill>
        <p:spPr>
          <a:xfrm>
            <a:off x="1979712" y="3930632"/>
            <a:ext cx="7020272" cy="2810736"/>
          </a:xfrm>
          <a:prstGeom prst="rect">
            <a:avLst/>
          </a:prstGeom>
          <a:ln>
            <a:solidFill>
              <a:schemeClr val="bg1">
                <a:lumMod val="75000"/>
              </a:schemeClr>
            </a:solidFill>
          </a:ln>
        </p:spPr>
      </p:pic>
    </p:spTree>
    <p:extLst>
      <p:ext uri="{BB962C8B-B14F-4D97-AF65-F5344CB8AC3E}">
        <p14:creationId xmlns:p14="http://schemas.microsoft.com/office/powerpoint/2010/main" val="2771220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648072"/>
          </a:xfrm>
        </p:spPr>
        <p:txBody>
          <a:bodyPr>
            <a:normAutofit/>
          </a:bodyPr>
          <a:lstStyle/>
          <a:p>
            <a:pPr algn="l"/>
            <a:r>
              <a:rPr lang="en-GB" dirty="0" smtClean="0"/>
              <a:t>Dropdown options and default styles</a:t>
            </a:r>
            <a:endParaRPr lang="en-GB" dirty="0"/>
          </a:p>
        </p:txBody>
      </p:sp>
      <p:pic>
        <p:nvPicPr>
          <p:cNvPr id="4" name="Picture 3" descr="Capture.PNG"/>
          <p:cNvPicPr/>
          <p:nvPr/>
        </p:nvPicPr>
        <p:blipFill>
          <a:blip r:embed="rId3" cstate="print"/>
          <a:stretch>
            <a:fillRect/>
          </a:stretch>
        </p:blipFill>
        <p:spPr>
          <a:xfrm>
            <a:off x="611560" y="1268760"/>
            <a:ext cx="4824536" cy="1080120"/>
          </a:xfrm>
          <a:prstGeom prst="rect">
            <a:avLst/>
          </a:prstGeom>
          <a:ln>
            <a:solidFill>
              <a:schemeClr val="bg1">
                <a:lumMod val="75000"/>
              </a:schemeClr>
            </a:solidFill>
          </a:ln>
        </p:spPr>
      </p:pic>
      <p:pic>
        <p:nvPicPr>
          <p:cNvPr id="5" name="Picture 4" descr="Capture.PNG"/>
          <p:cNvPicPr/>
          <p:nvPr/>
        </p:nvPicPr>
        <p:blipFill>
          <a:blip r:embed="rId4" cstate="print"/>
          <a:srcRect r="52022"/>
          <a:stretch>
            <a:fillRect/>
          </a:stretch>
        </p:blipFill>
        <p:spPr>
          <a:xfrm>
            <a:off x="5652120" y="1916832"/>
            <a:ext cx="3312368" cy="3240360"/>
          </a:xfrm>
          <a:prstGeom prst="rect">
            <a:avLst/>
          </a:prstGeom>
          <a:ln>
            <a:solidFill>
              <a:schemeClr val="bg1">
                <a:lumMod val="75000"/>
              </a:schemeClr>
            </a:solidFill>
          </a:ln>
        </p:spPr>
      </p:pic>
      <p:pic>
        <p:nvPicPr>
          <p:cNvPr id="6" name="Picture 5" descr="Capture.PNG"/>
          <p:cNvPicPr>
            <a:picLocks noChangeAspect="1"/>
          </p:cNvPicPr>
          <p:nvPr/>
        </p:nvPicPr>
        <p:blipFill>
          <a:blip r:embed="rId5" cstate="print"/>
          <a:stretch>
            <a:fillRect/>
          </a:stretch>
        </p:blipFill>
        <p:spPr>
          <a:xfrm>
            <a:off x="269826" y="2636912"/>
            <a:ext cx="5272690" cy="3544916"/>
          </a:xfrm>
          <a:prstGeom prst="rect">
            <a:avLst/>
          </a:prstGeom>
        </p:spPr>
      </p:pic>
    </p:spTree>
    <p:extLst>
      <p:ext uri="{BB962C8B-B14F-4D97-AF65-F5344CB8AC3E}">
        <p14:creationId xmlns:p14="http://schemas.microsoft.com/office/powerpoint/2010/main" val="2277046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86800" cy="1143000"/>
          </a:xfrm>
        </p:spPr>
        <p:txBody>
          <a:bodyPr>
            <a:normAutofit/>
          </a:bodyPr>
          <a:lstStyle/>
          <a:p>
            <a:r>
              <a:rPr lang="en-GB" dirty="0" smtClean="0"/>
              <a:t>Organisational guidance</a:t>
            </a:r>
            <a:endParaRPr lang="en-GB" dirty="0"/>
          </a:p>
        </p:txBody>
      </p:sp>
      <p:sp>
        <p:nvSpPr>
          <p:cNvPr id="3" name="Content Placeholder 2"/>
          <p:cNvSpPr>
            <a:spLocks noGrp="1"/>
          </p:cNvSpPr>
          <p:nvPr>
            <p:ph idx="1"/>
          </p:nvPr>
        </p:nvSpPr>
        <p:spPr>
          <a:xfrm>
            <a:off x="539552" y="1484784"/>
            <a:ext cx="8352928" cy="4525963"/>
          </a:xfrm>
        </p:spPr>
        <p:txBody>
          <a:bodyPr>
            <a:normAutofit/>
          </a:bodyPr>
          <a:lstStyle/>
          <a:p>
            <a:pPr marL="0" indent="0">
              <a:buNone/>
            </a:pPr>
            <a:r>
              <a:rPr lang="en-GB" sz="3000" dirty="0" smtClean="0"/>
              <a:t>Guidance can be added </a:t>
            </a:r>
            <a:r>
              <a:rPr lang="en-GB" sz="3000" b="1" dirty="0" smtClean="0"/>
              <a:t>by theme </a:t>
            </a:r>
            <a:r>
              <a:rPr lang="en-GB" sz="3000" dirty="0" smtClean="0"/>
              <a:t>(to apply across the board) or can be written </a:t>
            </a:r>
            <a:r>
              <a:rPr lang="en-GB" sz="3000" b="1" dirty="0" smtClean="0"/>
              <a:t>for specific questions</a:t>
            </a:r>
            <a:endParaRPr lang="en-GB" sz="3000" dirty="0"/>
          </a:p>
        </p:txBody>
      </p:sp>
      <p:grpSp>
        <p:nvGrpSpPr>
          <p:cNvPr id="7" name="Group 6"/>
          <p:cNvGrpSpPr/>
          <p:nvPr/>
        </p:nvGrpSpPr>
        <p:grpSpPr>
          <a:xfrm>
            <a:off x="5076056" y="3429000"/>
            <a:ext cx="3510905" cy="1521754"/>
            <a:chOff x="5076056" y="3429000"/>
            <a:chExt cx="3510905" cy="1521754"/>
          </a:xfrm>
        </p:grpSpPr>
        <p:pic>
          <p:nvPicPr>
            <p:cNvPr id="5" name="Picture 4" descr="Capture.PNG"/>
            <p:cNvPicPr>
              <a:picLocks noChangeAspect="1"/>
            </p:cNvPicPr>
            <p:nvPr/>
          </p:nvPicPr>
          <p:blipFill>
            <a:blip r:embed="rId2" cstate="print"/>
            <a:stretch>
              <a:fillRect/>
            </a:stretch>
          </p:blipFill>
          <p:spPr>
            <a:xfrm>
              <a:off x="5076056" y="3429000"/>
              <a:ext cx="3510905" cy="1521754"/>
            </a:xfrm>
            <a:prstGeom prst="rect">
              <a:avLst/>
            </a:prstGeom>
          </p:spPr>
        </p:pic>
        <p:sp>
          <p:nvSpPr>
            <p:cNvPr id="6" name="Rectangle 5"/>
            <p:cNvSpPr/>
            <p:nvPr/>
          </p:nvSpPr>
          <p:spPr>
            <a:xfrm>
              <a:off x="6588224" y="3429000"/>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descr="Capture.PNG"/>
          <p:cNvPicPr>
            <a:picLocks noChangeAspect="1"/>
          </p:cNvPicPr>
          <p:nvPr/>
        </p:nvPicPr>
        <p:blipFill>
          <a:blip r:embed="rId3" cstate="print"/>
          <a:stretch>
            <a:fillRect/>
          </a:stretch>
        </p:blipFill>
        <p:spPr>
          <a:xfrm>
            <a:off x="827584" y="3429000"/>
            <a:ext cx="3651834" cy="1872208"/>
          </a:xfrm>
          <a:prstGeom prst="rect">
            <a:avLst/>
          </a:prstGeom>
        </p:spPr>
      </p:pic>
      <p:sp>
        <p:nvSpPr>
          <p:cNvPr id="11" name="Line Callout 1 10"/>
          <p:cNvSpPr/>
          <p:nvPr/>
        </p:nvSpPr>
        <p:spPr>
          <a:xfrm>
            <a:off x="6228184" y="5373216"/>
            <a:ext cx="2304256" cy="936104"/>
          </a:xfrm>
          <a:prstGeom prst="borderCallout1">
            <a:avLst>
              <a:gd name="adj1" fmla="val -1523"/>
              <a:gd name="adj2" fmla="val 42206"/>
              <a:gd name="adj3" fmla="val -55217"/>
              <a:gd name="adj4" fmla="val 21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Guidance that pertains to MRC question 7 only</a:t>
            </a:r>
            <a:endParaRPr lang="en-GB" dirty="0"/>
          </a:p>
        </p:txBody>
      </p:sp>
      <p:sp>
        <p:nvSpPr>
          <p:cNvPr id="12" name="Line Callout 1 11"/>
          <p:cNvSpPr/>
          <p:nvPr/>
        </p:nvSpPr>
        <p:spPr>
          <a:xfrm>
            <a:off x="755576" y="5589240"/>
            <a:ext cx="3456384" cy="1152128"/>
          </a:xfrm>
          <a:prstGeom prst="borderCallout1">
            <a:avLst>
              <a:gd name="adj1" fmla="val -2791"/>
              <a:gd name="adj2" fmla="val 32971"/>
              <a:gd name="adj3" fmla="val -29760"/>
              <a:gd name="adj4" fmla="val 50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Guidance that is presented whenever researchers are asked about storage and backup</a:t>
            </a:r>
            <a:endParaRPr lang="en-GB" dirty="0"/>
          </a:p>
        </p:txBody>
      </p:sp>
      <p:sp>
        <p:nvSpPr>
          <p:cNvPr id="13" name="TextBox 12"/>
          <p:cNvSpPr txBox="1"/>
          <p:nvPr/>
        </p:nvSpPr>
        <p:spPr>
          <a:xfrm>
            <a:off x="1259632" y="3028890"/>
            <a:ext cx="2952328" cy="400110"/>
          </a:xfrm>
          <a:prstGeom prst="rect">
            <a:avLst/>
          </a:prstGeom>
          <a:noFill/>
        </p:spPr>
        <p:txBody>
          <a:bodyPr wrap="square" rtlCol="0">
            <a:spAutoFit/>
          </a:bodyPr>
          <a:lstStyle/>
          <a:p>
            <a:r>
              <a:rPr lang="en-GB" sz="2000" b="1" dirty="0" smtClean="0">
                <a:solidFill>
                  <a:schemeClr val="tx2"/>
                </a:solidFill>
              </a:rPr>
              <a:t>Themed guidance</a:t>
            </a:r>
            <a:endParaRPr lang="en-GB" sz="2000" b="1" dirty="0">
              <a:solidFill>
                <a:schemeClr val="tx2"/>
              </a:solidFill>
            </a:endParaRPr>
          </a:p>
        </p:txBody>
      </p:sp>
      <p:sp>
        <p:nvSpPr>
          <p:cNvPr id="14" name="TextBox 13"/>
          <p:cNvSpPr txBox="1"/>
          <p:nvPr/>
        </p:nvSpPr>
        <p:spPr>
          <a:xfrm>
            <a:off x="5256075" y="3028890"/>
            <a:ext cx="3150865" cy="400110"/>
          </a:xfrm>
          <a:prstGeom prst="rect">
            <a:avLst/>
          </a:prstGeom>
          <a:noFill/>
        </p:spPr>
        <p:txBody>
          <a:bodyPr wrap="square" rtlCol="0">
            <a:spAutoFit/>
          </a:bodyPr>
          <a:lstStyle/>
          <a:p>
            <a:r>
              <a:rPr lang="en-GB" sz="2000" b="1" dirty="0" smtClean="0">
                <a:solidFill>
                  <a:schemeClr val="tx2"/>
                </a:solidFill>
              </a:rPr>
              <a:t>Specific guidance</a:t>
            </a:r>
            <a:endParaRPr lang="en-GB" sz="2000" b="1" dirty="0">
              <a:solidFill>
                <a:schemeClr val="tx2"/>
              </a:solidFill>
            </a:endParaRPr>
          </a:p>
        </p:txBody>
      </p:sp>
    </p:spTree>
    <p:extLst>
      <p:ext uri="{BB962C8B-B14F-4D97-AF65-F5344CB8AC3E}">
        <p14:creationId xmlns:p14="http://schemas.microsoft.com/office/powerpoint/2010/main" val="348542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sz="4000" dirty="0" smtClean="0"/>
              <a:t>Guidance can be set at multiple levels</a:t>
            </a:r>
            <a:endParaRPr lang="en-GB" sz="4000" dirty="0"/>
          </a:p>
        </p:txBody>
      </p:sp>
      <p:pic>
        <p:nvPicPr>
          <p:cNvPr id="4" name="Content Placeholder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106" y="1832975"/>
            <a:ext cx="6154215" cy="4867856"/>
          </a:xfrm>
          <a:prstGeom prst="rect">
            <a:avLst/>
          </a:prstGeom>
        </p:spPr>
      </p:pic>
      <p:sp>
        <p:nvSpPr>
          <p:cNvPr id="6" name="TextBox 5"/>
          <p:cNvSpPr txBox="1"/>
          <p:nvPr/>
        </p:nvSpPr>
        <p:spPr>
          <a:xfrm>
            <a:off x="5799550" y="5363305"/>
            <a:ext cx="3220623" cy="1200329"/>
          </a:xfrm>
          <a:prstGeom prst="rect">
            <a:avLst/>
          </a:prstGeom>
          <a:solidFill>
            <a:schemeClr val="accent1"/>
          </a:solidFill>
          <a:ln w="28575">
            <a:solidFill>
              <a:srgbClr val="385D8A"/>
            </a:solidFill>
          </a:ln>
        </p:spPr>
        <p:txBody>
          <a:bodyPr wrap="square">
            <a:spAutoFit/>
          </a:bodyPr>
          <a:lstStyle/>
          <a:p>
            <a:pPr algn="ctr">
              <a:buFontTx/>
              <a:buNone/>
              <a:defRPr/>
            </a:pPr>
            <a:r>
              <a:rPr lang="en-GB" dirty="0">
                <a:solidFill>
                  <a:schemeClr val="bg1"/>
                </a:solidFill>
                <a:latin typeface="+mn-lt"/>
              </a:rPr>
              <a:t>Options to have </a:t>
            </a:r>
            <a:r>
              <a:rPr lang="en-GB" dirty="0" smtClean="0">
                <a:solidFill>
                  <a:schemeClr val="bg1"/>
                </a:solidFill>
                <a:latin typeface="+mn-lt"/>
              </a:rPr>
              <a:t>guidance </a:t>
            </a:r>
            <a:r>
              <a:rPr lang="en-GB" dirty="0">
                <a:solidFill>
                  <a:schemeClr val="bg1"/>
                </a:solidFill>
                <a:latin typeface="+mn-lt"/>
              </a:rPr>
              <a:t>at </a:t>
            </a:r>
            <a:r>
              <a:rPr lang="en-GB" dirty="0" smtClean="0">
                <a:solidFill>
                  <a:schemeClr val="bg1"/>
                </a:solidFill>
                <a:latin typeface="+mn-lt"/>
              </a:rPr>
              <a:t>organisation </a:t>
            </a:r>
            <a:r>
              <a:rPr lang="en-GB" dirty="0">
                <a:solidFill>
                  <a:schemeClr val="bg1"/>
                </a:solidFill>
                <a:latin typeface="+mn-lt"/>
              </a:rPr>
              <a:t>and ‘unit’ </a:t>
            </a:r>
            <a:r>
              <a:rPr lang="en-GB" dirty="0" smtClean="0">
                <a:solidFill>
                  <a:schemeClr val="bg1"/>
                </a:solidFill>
                <a:latin typeface="+mn-lt"/>
              </a:rPr>
              <a:t>level e.g. by discipline, group, department, institute…</a:t>
            </a:r>
            <a:endParaRPr lang="en-GB" dirty="0">
              <a:solidFill>
                <a:schemeClr val="bg1"/>
              </a:solidFill>
              <a:latin typeface="+mn-lt"/>
            </a:endParaRPr>
          </a:p>
        </p:txBody>
      </p:sp>
      <p:cxnSp>
        <p:nvCxnSpPr>
          <p:cNvPr id="7" name="Straight Connector 6"/>
          <p:cNvCxnSpPr>
            <a:endCxn id="6" idx="1"/>
          </p:cNvCxnSpPr>
          <p:nvPr/>
        </p:nvCxnSpPr>
        <p:spPr>
          <a:xfrm>
            <a:off x="4672208" y="5070040"/>
            <a:ext cx="1127342" cy="893430"/>
          </a:xfrm>
          <a:prstGeom prst="line">
            <a:avLst/>
          </a:prstGeom>
          <a:ln>
            <a:solidFill>
              <a:srgbClr val="385D8A"/>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918572" y="5963470"/>
            <a:ext cx="3880978" cy="45266"/>
          </a:xfrm>
          <a:prstGeom prst="line">
            <a:avLst/>
          </a:prstGeom>
          <a:ln>
            <a:solidFill>
              <a:srgbClr val="385D8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507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9144000" cy="648072"/>
          </a:xfrm>
        </p:spPr>
        <p:txBody>
          <a:bodyPr>
            <a:normAutofit/>
          </a:bodyPr>
          <a:lstStyle/>
          <a:p>
            <a:pPr algn="l"/>
            <a:r>
              <a:rPr lang="en-GB" dirty="0" smtClean="0"/>
              <a:t>Local guidance is now presented to users</a:t>
            </a:r>
            <a:endParaRPr lang="en-GB" dirty="0"/>
          </a:p>
        </p:txBody>
      </p:sp>
      <p:pic>
        <p:nvPicPr>
          <p:cNvPr id="4" name="Picture 3" descr="Capture.PNG"/>
          <p:cNvPicPr>
            <a:picLocks noChangeAspect="1"/>
          </p:cNvPicPr>
          <p:nvPr/>
        </p:nvPicPr>
        <p:blipFill>
          <a:blip r:embed="rId3" cstate="print"/>
          <a:stretch>
            <a:fillRect/>
          </a:stretch>
        </p:blipFill>
        <p:spPr>
          <a:xfrm>
            <a:off x="174990" y="1556792"/>
            <a:ext cx="8645482" cy="4176464"/>
          </a:xfrm>
          <a:prstGeom prst="rect">
            <a:avLst/>
          </a:prstGeom>
        </p:spPr>
      </p:pic>
    </p:spTree>
    <p:extLst>
      <p:ext uri="{BB962C8B-B14F-4D97-AF65-F5344CB8AC3E}">
        <p14:creationId xmlns:p14="http://schemas.microsoft.com/office/powerpoint/2010/main" val="1513673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mp_screengrab1.jpg"/>
          <p:cNvPicPr>
            <a:picLocks noGrp="1" noChangeAspect="1"/>
          </p:cNvPicPr>
          <p:nvPr>
            <p:ph idx="1"/>
          </p:nvPr>
        </p:nvPicPr>
        <p:blipFill>
          <a:blip r:embed="rId3" cstate="print"/>
          <a:srcRect l="4650" t="6996"/>
          <a:stretch>
            <a:fillRect/>
          </a:stretch>
        </p:blipFill>
        <p:spPr>
          <a:xfrm>
            <a:off x="508849" y="1052736"/>
            <a:ext cx="7839207" cy="5184576"/>
          </a:xfrm>
        </p:spPr>
      </p:pic>
      <p:sp>
        <p:nvSpPr>
          <p:cNvPr id="2" name="Title 1"/>
          <p:cNvSpPr>
            <a:spLocks noGrp="1"/>
          </p:cNvSpPr>
          <p:nvPr>
            <p:ph type="title"/>
          </p:nvPr>
        </p:nvSpPr>
        <p:spPr>
          <a:xfrm>
            <a:off x="179512" y="260648"/>
            <a:ext cx="9144000" cy="648072"/>
          </a:xfrm>
        </p:spPr>
        <p:txBody>
          <a:bodyPr/>
          <a:lstStyle/>
          <a:p>
            <a:pPr algn="l"/>
            <a:r>
              <a:rPr lang="en-GB" dirty="0" smtClean="0"/>
              <a:t>Co-writing DMPs</a:t>
            </a:r>
            <a:endParaRPr lang="en-GB" dirty="0"/>
          </a:p>
        </p:txBody>
      </p:sp>
      <p:sp>
        <p:nvSpPr>
          <p:cNvPr id="5" name="TextBox 4"/>
          <p:cNvSpPr txBox="1"/>
          <p:nvPr/>
        </p:nvSpPr>
        <p:spPr>
          <a:xfrm>
            <a:off x="5903640" y="4077072"/>
            <a:ext cx="3240360" cy="1021556"/>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smtClean="0"/>
              <a:t>Sections are locked for editing when they’re being worked on by colleagues</a:t>
            </a:r>
            <a:endParaRPr lang="en-GB" dirty="0"/>
          </a:p>
        </p:txBody>
      </p:sp>
    </p:spTree>
    <p:extLst>
      <p:ext uri="{BB962C8B-B14F-4D97-AF65-F5344CB8AC3E}">
        <p14:creationId xmlns:p14="http://schemas.microsoft.com/office/powerpoint/2010/main" val="177295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648072"/>
          </a:xfrm>
        </p:spPr>
        <p:txBody>
          <a:bodyPr/>
          <a:lstStyle/>
          <a:p>
            <a:pPr algn="l"/>
            <a:r>
              <a:rPr lang="en-GB" dirty="0" smtClean="0"/>
              <a:t>Exporting DMPs</a:t>
            </a:r>
            <a:endParaRPr lang="en-GB" dirty="0"/>
          </a:p>
        </p:txBody>
      </p:sp>
      <p:pic>
        <p:nvPicPr>
          <p:cNvPr id="4" name="Content Placeholder 3"/>
          <p:cNvPicPr>
            <a:picLocks noChangeAspect="1"/>
          </p:cNvPicPr>
          <p:nvPr/>
        </p:nvPicPr>
        <p:blipFill>
          <a:blip r:embed="rId3" cstate="print"/>
          <a:srcRect/>
          <a:stretch>
            <a:fillRect/>
          </a:stretch>
        </p:blipFill>
        <p:spPr>
          <a:xfrm>
            <a:off x="179512" y="908720"/>
            <a:ext cx="8287657" cy="5256583"/>
          </a:xfrm>
          <a:prstGeom prst="rect">
            <a:avLst/>
          </a:prstGeom>
        </p:spPr>
      </p:pic>
      <p:sp>
        <p:nvSpPr>
          <p:cNvPr id="5" name="TextBox 4"/>
          <p:cNvSpPr txBox="1"/>
          <p:nvPr/>
        </p:nvSpPr>
        <p:spPr>
          <a:xfrm>
            <a:off x="4427984" y="1556792"/>
            <a:ext cx="4176464" cy="612934"/>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endParaRPr lang="en-GB" sz="600" dirty="0" smtClean="0"/>
          </a:p>
          <a:p>
            <a:pPr algn="ctr">
              <a:buFontTx/>
              <a:buNone/>
              <a:defRPr/>
            </a:pPr>
            <a:r>
              <a:rPr lang="en-GB" dirty="0" smtClean="0"/>
              <a:t>Can export as plain text, PDF, html...</a:t>
            </a:r>
          </a:p>
          <a:p>
            <a:pPr algn="ctr">
              <a:buFontTx/>
              <a:buNone/>
              <a:defRPr/>
            </a:pPr>
            <a:endParaRPr lang="en-GB" sz="600" dirty="0"/>
          </a:p>
        </p:txBody>
      </p:sp>
    </p:spTree>
    <p:extLst>
      <p:ext uri="{BB962C8B-B14F-4D97-AF65-F5344CB8AC3E}">
        <p14:creationId xmlns:p14="http://schemas.microsoft.com/office/powerpoint/2010/main" val="2591663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 any costs that need to be included in grant application </a:t>
            </a:r>
            <a:endParaRPr lang="en-GB" dirty="0"/>
          </a:p>
        </p:txBody>
      </p:sp>
      <p:sp>
        <p:nvSpPr>
          <p:cNvPr id="3" name="Content Placeholder 2"/>
          <p:cNvSpPr>
            <a:spLocks noGrp="1"/>
          </p:cNvSpPr>
          <p:nvPr>
            <p:ph idx="1"/>
          </p:nvPr>
        </p:nvSpPr>
        <p:spPr>
          <a:xfrm>
            <a:off x="467544" y="1916832"/>
            <a:ext cx="8229600" cy="5040560"/>
          </a:xfrm>
        </p:spPr>
        <p:txBody>
          <a:bodyPr>
            <a:normAutofit/>
          </a:bodyPr>
          <a:lstStyle/>
          <a:p>
            <a:pPr>
              <a:spcAft>
                <a:spcPts val="2400"/>
              </a:spcAft>
            </a:pPr>
            <a:r>
              <a:rPr lang="en-GB" sz="2400" dirty="0" smtClean="0"/>
              <a:t>In-project costs only</a:t>
            </a:r>
          </a:p>
          <a:p>
            <a:pPr>
              <a:spcAft>
                <a:spcPts val="2400"/>
              </a:spcAft>
            </a:pPr>
            <a:r>
              <a:rPr lang="en-GB" sz="2400" dirty="0" smtClean="0"/>
              <a:t>Post-project costs could be direct (e.g. charges levied by data centres) but typically fall into </a:t>
            </a:r>
            <a:r>
              <a:rPr lang="en-GB" sz="2400" dirty="0" err="1" smtClean="0"/>
              <a:t>indirects</a:t>
            </a:r>
            <a:r>
              <a:rPr lang="en-GB" sz="2400" dirty="0" smtClean="0"/>
              <a:t> </a:t>
            </a:r>
          </a:p>
          <a:p>
            <a:pPr>
              <a:spcAft>
                <a:spcPts val="2400"/>
              </a:spcAft>
            </a:pPr>
            <a:r>
              <a:rPr lang="en-GB" sz="2400" dirty="0" smtClean="0"/>
              <a:t>Justifications of Resources should, where possible, separate out RDM cost elements</a:t>
            </a:r>
          </a:p>
          <a:p>
            <a:pPr marL="0" indent="0">
              <a:buNone/>
            </a:pPr>
            <a:endParaRPr lang="en-GB" dirty="0"/>
          </a:p>
        </p:txBody>
      </p:sp>
    </p:spTree>
    <p:extLst>
      <p:ext uri="{BB962C8B-B14F-4D97-AF65-F5344CB8AC3E}">
        <p14:creationId xmlns:p14="http://schemas.microsoft.com/office/powerpoint/2010/main" val="38105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researchers writing DMPs</a:t>
            </a:r>
            <a:endParaRPr lang="en-GB" dirty="0"/>
          </a:p>
        </p:txBody>
      </p:sp>
      <p:sp>
        <p:nvSpPr>
          <p:cNvPr id="47106" name="Rectangle 5"/>
          <p:cNvSpPr>
            <a:spLocks noChangeArrowheads="1"/>
          </p:cNvSpPr>
          <p:nvPr/>
        </p:nvSpPr>
        <p:spPr bwMode="auto">
          <a:xfrm>
            <a:off x="121296" y="1484784"/>
            <a:ext cx="8856984" cy="4680520"/>
          </a:xfrm>
          <a:prstGeom prst="rect">
            <a:avLst/>
          </a:prstGeom>
          <a:noFill/>
          <a:ln w="9525">
            <a:noFill/>
            <a:miter lim="800000"/>
            <a:headEnd/>
            <a:tailEnd/>
          </a:ln>
        </p:spPr>
        <p:txBody>
          <a:bodyPr/>
          <a:lstStyle/>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to start early - don’t wait until the last minute to develop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Encourage researchers not to write the plan in isolation – they 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Researchers should be realistic - 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p:txBody>
      </p:sp>
    </p:spTree>
    <p:extLst>
      <p:ext uri="{BB962C8B-B14F-4D97-AF65-F5344CB8AC3E}">
        <p14:creationId xmlns:p14="http://schemas.microsoft.com/office/powerpoint/2010/main" val="3599074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998532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In-award phase</a:t>
            </a:r>
            <a:endParaRPr lang="en-GB" sz="5400" kern="0" dirty="0">
              <a:solidFill>
                <a:schemeClr val="bg1"/>
              </a:solidFill>
            </a:endParaRPr>
          </a:p>
        </p:txBody>
      </p:sp>
    </p:spTree>
    <p:extLst>
      <p:ext uri="{BB962C8B-B14F-4D97-AF65-F5344CB8AC3E}">
        <p14:creationId xmlns:p14="http://schemas.microsoft.com/office/powerpoint/2010/main" val="130777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0" y="274638"/>
            <a:ext cx="8686800" cy="1143000"/>
          </a:xfrm>
        </p:spPr>
        <p:txBody>
          <a:bodyPr>
            <a:normAutofit/>
          </a:bodyPr>
          <a:lstStyle/>
          <a:p>
            <a:r>
              <a:rPr lang="en-GB" dirty="0" smtClean="0"/>
              <a:t>And templates can have multiple phases</a:t>
            </a:r>
            <a:endParaRPr lang="en-GB" dirty="0"/>
          </a:p>
        </p:txBody>
      </p:sp>
      <p:sp>
        <p:nvSpPr>
          <p:cNvPr id="3" name="Content Placeholder 2"/>
          <p:cNvSpPr>
            <a:spLocks noGrp="1"/>
          </p:cNvSpPr>
          <p:nvPr>
            <p:ph idx="1"/>
          </p:nvPr>
        </p:nvSpPr>
        <p:spPr>
          <a:xfrm>
            <a:off x="323528" y="5373216"/>
            <a:ext cx="8568952" cy="1296144"/>
          </a:xfrm>
        </p:spPr>
        <p:txBody>
          <a:bodyPr>
            <a:normAutofit fontScale="25000" lnSpcReduction="20000"/>
          </a:bodyPr>
          <a:lstStyle/>
          <a:p>
            <a:pPr marL="0" indent="0" algn="ctr">
              <a:lnSpc>
                <a:spcPct val="120000"/>
              </a:lnSpc>
              <a:buNone/>
            </a:pPr>
            <a:r>
              <a:rPr lang="en-GB" sz="11200" dirty="0" smtClean="0"/>
              <a:t>This encourages researchers to actively update the Data Management Plan throughout the project</a:t>
            </a:r>
            <a:r>
              <a:rPr lang="en-GB" sz="2000" dirty="0" smtClean="0"/>
              <a:t> </a:t>
            </a:r>
          </a:p>
          <a:p>
            <a:endParaRPr lang="en-GB" dirty="0"/>
          </a:p>
        </p:txBody>
      </p:sp>
      <p:sp>
        <p:nvSpPr>
          <p:cNvPr id="7" name="Oval 6"/>
          <p:cNvSpPr/>
          <p:nvPr/>
        </p:nvSpPr>
        <p:spPr>
          <a:xfrm>
            <a:off x="4860032" y="1988840"/>
            <a:ext cx="1512168" cy="288032"/>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940152" y="1700808"/>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385D8A"/>
                </a:solidFill>
              </a:rPr>
              <a:t>Phases</a:t>
            </a:r>
            <a:endParaRPr lang="en-GB" dirty="0">
              <a:solidFill>
                <a:srgbClr val="385D8A"/>
              </a:solidFill>
            </a:endParaRPr>
          </a:p>
        </p:txBody>
      </p:sp>
      <p:cxnSp>
        <p:nvCxnSpPr>
          <p:cNvPr id="10" name="Straight Connector 9"/>
          <p:cNvCxnSpPr/>
          <p:nvPr/>
        </p:nvCxnSpPr>
        <p:spPr>
          <a:xfrm flipV="1">
            <a:off x="5796136" y="1916832"/>
            <a:ext cx="288032" cy="72008"/>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pic>
        <p:nvPicPr>
          <p:cNvPr id="11" name="Picture 10" descr="Capture.PNG"/>
          <p:cNvPicPr>
            <a:picLocks noChangeAspect="1"/>
          </p:cNvPicPr>
          <p:nvPr/>
        </p:nvPicPr>
        <p:blipFill>
          <a:blip r:embed="rId3" cstate="print"/>
          <a:srcRect r="26804" b="29052"/>
          <a:stretch>
            <a:fillRect/>
          </a:stretch>
        </p:blipFill>
        <p:spPr>
          <a:xfrm>
            <a:off x="683568" y="1574739"/>
            <a:ext cx="7992888" cy="3694457"/>
          </a:xfrm>
          <a:prstGeom prst="rect">
            <a:avLst/>
          </a:prstGeom>
        </p:spPr>
      </p:pic>
      <p:sp>
        <p:nvSpPr>
          <p:cNvPr id="12" name="Oval 11"/>
          <p:cNvSpPr/>
          <p:nvPr/>
        </p:nvSpPr>
        <p:spPr>
          <a:xfrm>
            <a:off x="1835696" y="1988840"/>
            <a:ext cx="5112568"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50582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Post-award phase</a:t>
            </a:r>
            <a:endParaRPr lang="en-GB" sz="5400" kern="0" dirty="0">
              <a:solidFill>
                <a:schemeClr val="bg1"/>
              </a:solidFill>
            </a:endParaRPr>
          </a:p>
        </p:txBody>
      </p:sp>
    </p:spTree>
    <p:extLst>
      <p:ext uri="{BB962C8B-B14F-4D97-AF65-F5344CB8AC3E}">
        <p14:creationId xmlns:p14="http://schemas.microsoft.com/office/powerpoint/2010/main" val="78538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116632"/>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GB" sz="3600" dirty="0" smtClean="0">
                <a:solidFill>
                  <a:schemeClr val="accent6"/>
                </a:solidFill>
                <a:latin typeface="+mj-lt"/>
                <a:ea typeface="+mj-ea"/>
                <a:cs typeface="+mj-cs"/>
              </a:rPr>
              <a:t>Guidance on s</a:t>
            </a:r>
            <a:r>
              <a:rPr kumimoji="0" lang="en-GB" sz="3600" b="0" i="0" u="none" strike="noStrike" kern="1200" cap="none" spc="0" normalizeH="0" baseline="0" noProof="0" dirty="0" smtClean="0">
                <a:ln>
                  <a:noFill/>
                </a:ln>
                <a:solidFill>
                  <a:schemeClr val="accent6"/>
                </a:solidFill>
                <a:effectLst/>
                <a:uLnTx/>
                <a:uFillTx/>
                <a:latin typeface="+mj-lt"/>
                <a:ea typeface="+mj-ea"/>
                <a:cs typeface="+mj-cs"/>
              </a:rPr>
              <a:t>election and appraisal</a:t>
            </a:r>
            <a:r>
              <a:rPr kumimoji="0" lang="en-GB" sz="3600" b="0" i="0" u="none" strike="noStrike" kern="1200" cap="none" spc="0" normalizeH="0" noProof="0" dirty="0" smtClean="0">
                <a:ln>
                  <a:noFill/>
                </a:ln>
                <a:solidFill>
                  <a:schemeClr val="accent6"/>
                </a:solidFill>
                <a:effectLst/>
                <a:uLnTx/>
                <a:uFillTx/>
                <a:latin typeface="+mj-lt"/>
                <a:ea typeface="+mj-ea"/>
                <a:cs typeface="+mj-cs"/>
              </a:rPr>
              <a:t> </a:t>
            </a:r>
            <a:endParaRPr kumimoji="0" lang="en-GB" sz="3600" b="0" i="0" u="none" strike="noStrike" kern="1200" cap="none" spc="0" normalizeH="0" baseline="0" noProof="0" dirty="0" smtClean="0">
              <a:ln>
                <a:noFill/>
              </a:ln>
              <a:solidFill>
                <a:schemeClr val="accent6"/>
              </a:solidFill>
              <a:effectLst/>
              <a:uLnTx/>
              <a:uFillTx/>
              <a:latin typeface="+mj-lt"/>
              <a:ea typeface="+mj-ea"/>
              <a:cs typeface="+mj-cs"/>
            </a:endParaRPr>
          </a:p>
        </p:txBody>
      </p:sp>
      <p:sp>
        <p:nvSpPr>
          <p:cNvPr id="3" name="Rectangle 4"/>
          <p:cNvSpPr>
            <a:spLocks noChangeArrowheads="1"/>
          </p:cNvSpPr>
          <p:nvPr/>
        </p:nvSpPr>
        <p:spPr bwMode="auto">
          <a:xfrm>
            <a:off x="5615608" y="3284984"/>
            <a:ext cx="3528392" cy="261610"/>
          </a:xfrm>
          <a:prstGeom prst="rect">
            <a:avLst/>
          </a:prstGeom>
          <a:noFill/>
          <a:ln w="9525">
            <a:noFill/>
            <a:miter lim="800000"/>
            <a:headEnd/>
            <a:tailEnd/>
          </a:ln>
        </p:spPr>
        <p:txBody>
          <a:bodyPr wrap="square">
            <a:spAutoFit/>
          </a:bodyPr>
          <a:lstStyle/>
          <a:p>
            <a:pPr algn="ctr"/>
            <a:r>
              <a:rPr lang="en-GB" sz="1100" dirty="0" smtClean="0">
                <a:latin typeface="Calibri" pitchFamily="34" charset="0"/>
                <a:hlinkClick r:id="rId3"/>
              </a:rPr>
              <a:t>http://</a:t>
            </a:r>
            <a:r>
              <a:rPr lang="en-GB" sz="1100" dirty="0" err="1" smtClean="0">
                <a:latin typeface="Calibri" pitchFamily="34" charset="0"/>
                <a:hlinkClick r:id="rId3"/>
              </a:rPr>
              <a:t>www.dcc.ac.uk</a:t>
            </a:r>
            <a:r>
              <a:rPr lang="en-GB" sz="1100" dirty="0" smtClean="0">
                <a:latin typeface="Calibri" pitchFamily="34" charset="0"/>
                <a:hlinkClick r:id="rId3"/>
              </a:rPr>
              <a:t>/resources/how-guides</a:t>
            </a:r>
            <a:r>
              <a:rPr lang="en-GB" sz="1100" dirty="0" smtClean="0">
                <a:latin typeface="Calibri" pitchFamily="34" charset="0"/>
              </a:rPr>
              <a:t> </a:t>
            </a:r>
            <a:endParaRPr lang="en-GB" sz="1100" dirty="0">
              <a:latin typeface="Calibri" pitchFamily="34" charset="0"/>
            </a:endParaRPr>
          </a:p>
        </p:txBody>
      </p:sp>
      <p:pic>
        <p:nvPicPr>
          <p:cNvPr id="17410" name="Picture 2"/>
          <p:cNvPicPr>
            <a:picLocks noChangeAspect="1" noChangeArrowheads="1"/>
          </p:cNvPicPr>
          <p:nvPr/>
        </p:nvPicPr>
        <p:blipFill>
          <a:blip r:embed="rId4" cstate="print"/>
          <a:srcRect/>
          <a:stretch>
            <a:fillRect/>
          </a:stretch>
        </p:blipFill>
        <p:spPr bwMode="auto">
          <a:xfrm>
            <a:off x="3608617" y="688132"/>
            <a:ext cx="4872503" cy="2605748"/>
          </a:xfrm>
          <a:prstGeom prst="rect">
            <a:avLst/>
          </a:prstGeom>
          <a:noFill/>
          <a:ln w="9525">
            <a:solidFill>
              <a:schemeClr val="tx1"/>
            </a:solidFill>
            <a:miter lim="800000"/>
            <a:headEnd/>
            <a:tailEnd/>
          </a:ln>
        </p:spPr>
      </p:pic>
      <p:pic>
        <p:nvPicPr>
          <p:cNvPr id="17411" name="Picture 3"/>
          <p:cNvPicPr>
            <a:picLocks noChangeAspect="1" noChangeArrowheads="1"/>
          </p:cNvPicPr>
          <p:nvPr/>
        </p:nvPicPr>
        <p:blipFill>
          <a:blip r:embed="rId5" cstate="print"/>
          <a:srcRect/>
          <a:stretch>
            <a:fillRect/>
          </a:stretch>
        </p:blipFill>
        <p:spPr bwMode="auto">
          <a:xfrm>
            <a:off x="395536" y="3284984"/>
            <a:ext cx="5544616" cy="3004984"/>
          </a:xfrm>
          <a:prstGeom prst="rect">
            <a:avLst/>
          </a:prstGeom>
          <a:noFill/>
          <a:ln w="9525">
            <a:solidFill>
              <a:schemeClr val="tx1"/>
            </a:solidFill>
            <a:miter lim="800000"/>
            <a:headEnd/>
            <a:tailEnd/>
          </a:ln>
        </p:spPr>
      </p:pic>
      <p:sp>
        <p:nvSpPr>
          <p:cNvPr id="8" name="Rectangle 4"/>
          <p:cNvSpPr>
            <a:spLocks noChangeArrowheads="1"/>
          </p:cNvSpPr>
          <p:nvPr/>
        </p:nvSpPr>
        <p:spPr bwMode="auto">
          <a:xfrm>
            <a:off x="-180528" y="6306007"/>
            <a:ext cx="6696744" cy="261610"/>
          </a:xfrm>
          <a:prstGeom prst="rect">
            <a:avLst/>
          </a:prstGeom>
          <a:noFill/>
          <a:ln w="9525">
            <a:noFill/>
            <a:miter lim="800000"/>
            <a:headEnd/>
            <a:tailEnd/>
          </a:ln>
        </p:spPr>
        <p:txBody>
          <a:bodyPr wrap="square">
            <a:spAutoFit/>
          </a:bodyPr>
          <a:lstStyle/>
          <a:p>
            <a:pPr algn="ctr"/>
            <a:r>
              <a:rPr lang="en-GB" sz="1100" dirty="0" smtClean="0">
                <a:latin typeface="Calibri" pitchFamily="34" charset="0"/>
                <a:hlinkClick r:id="rId6"/>
              </a:rPr>
              <a:t>http://</a:t>
            </a:r>
            <a:r>
              <a:rPr lang="en-GB" sz="1100" dirty="0" err="1" smtClean="0">
                <a:latin typeface="Calibri" pitchFamily="34" charset="0"/>
                <a:hlinkClick r:id="rId6"/>
              </a:rPr>
              <a:t>www.nerc.ac.uk</a:t>
            </a:r>
            <a:r>
              <a:rPr lang="en-GB" sz="1100" dirty="0" smtClean="0">
                <a:latin typeface="Calibri" pitchFamily="34" charset="0"/>
                <a:hlinkClick r:id="rId6"/>
              </a:rPr>
              <a:t>/research/sites/data/documents/data-value-</a:t>
            </a:r>
            <a:r>
              <a:rPr lang="en-GB" sz="1100" dirty="0" err="1" smtClean="0">
                <a:latin typeface="Calibri" pitchFamily="34" charset="0"/>
                <a:hlinkClick r:id="rId6"/>
              </a:rPr>
              <a:t>checklist.pdf</a:t>
            </a:r>
            <a:r>
              <a:rPr lang="en-GB" sz="1100" dirty="0" smtClean="0">
                <a:latin typeface="Calibri" pitchFamily="34" charset="0"/>
              </a:rPr>
              <a:t> </a:t>
            </a:r>
            <a:endParaRPr lang="en-GB" sz="1100" dirty="0">
              <a:latin typeface="Calibri" pitchFamily="34" charset="0"/>
            </a:endParaRPr>
          </a:p>
        </p:txBody>
      </p:sp>
    </p:spTree>
    <p:extLst>
      <p:ext uri="{BB962C8B-B14F-4D97-AF65-F5344CB8AC3E}">
        <p14:creationId xmlns:p14="http://schemas.microsoft.com/office/powerpoint/2010/main" val="3004904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648072"/>
          </a:xfrm>
        </p:spPr>
        <p:txBody>
          <a:bodyPr/>
          <a:lstStyle/>
          <a:p>
            <a:pPr algn="l"/>
            <a:r>
              <a:rPr lang="en-GB" dirty="0" smtClean="0"/>
              <a:t>Exporting DMPs</a:t>
            </a:r>
            <a:endParaRPr lang="en-GB" dirty="0"/>
          </a:p>
        </p:txBody>
      </p:sp>
      <p:pic>
        <p:nvPicPr>
          <p:cNvPr id="4" name="Content Placeholder 3"/>
          <p:cNvPicPr>
            <a:picLocks noChangeAspect="1"/>
          </p:cNvPicPr>
          <p:nvPr/>
        </p:nvPicPr>
        <p:blipFill>
          <a:blip r:embed="rId3" cstate="print"/>
          <a:srcRect/>
          <a:stretch>
            <a:fillRect/>
          </a:stretch>
        </p:blipFill>
        <p:spPr>
          <a:xfrm>
            <a:off x="179512" y="908720"/>
            <a:ext cx="8287657" cy="5256583"/>
          </a:xfrm>
          <a:prstGeom prst="rect">
            <a:avLst/>
          </a:prstGeom>
        </p:spPr>
      </p:pic>
      <p:sp>
        <p:nvSpPr>
          <p:cNvPr id="5" name="TextBox 4"/>
          <p:cNvSpPr txBox="1"/>
          <p:nvPr/>
        </p:nvSpPr>
        <p:spPr>
          <a:xfrm>
            <a:off x="4427984" y="1556792"/>
            <a:ext cx="4176464" cy="612934"/>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endParaRPr lang="en-GB" sz="600" dirty="0" smtClean="0"/>
          </a:p>
          <a:p>
            <a:pPr algn="ctr">
              <a:buFontTx/>
              <a:buNone/>
              <a:defRPr/>
            </a:pPr>
            <a:r>
              <a:rPr lang="en-GB" dirty="0" smtClean="0"/>
              <a:t>Can export as plain text, PDF, html...</a:t>
            </a:r>
          </a:p>
          <a:p>
            <a:pPr algn="ctr">
              <a:buFontTx/>
              <a:buNone/>
              <a:defRPr/>
            </a:pPr>
            <a:endParaRPr lang="en-GB" sz="600" dirty="0"/>
          </a:p>
        </p:txBody>
      </p:sp>
    </p:spTree>
    <p:extLst>
      <p:ext uri="{BB962C8B-B14F-4D97-AF65-F5344CB8AC3E}">
        <p14:creationId xmlns:p14="http://schemas.microsoft.com/office/powerpoint/2010/main" val="1725873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648072"/>
          </a:xfrm>
        </p:spPr>
        <p:txBody>
          <a:bodyPr/>
          <a:lstStyle/>
          <a:p>
            <a:pPr algn="l"/>
            <a:r>
              <a:rPr lang="en-GB" dirty="0" smtClean="0"/>
              <a:t>Sharing plans</a:t>
            </a:r>
            <a:endParaRPr lang="en-GB" dirty="0"/>
          </a:p>
        </p:txBody>
      </p:sp>
      <p:pic>
        <p:nvPicPr>
          <p:cNvPr id="4" name="Picture 6" descr="Capture.PNG"/>
          <p:cNvPicPr>
            <a:picLocks noChangeAspect="1"/>
          </p:cNvPicPr>
          <p:nvPr/>
        </p:nvPicPr>
        <p:blipFill>
          <a:blip r:embed="rId3" cstate="print"/>
          <a:srcRect/>
          <a:stretch>
            <a:fillRect/>
          </a:stretch>
        </p:blipFill>
        <p:spPr bwMode="auto">
          <a:xfrm>
            <a:off x="180740" y="908720"/>
            <a:ext cx="8638503" cy="4960466"/>
          </a:xfrm>
          <a:prstGeom prst="rect">
            <a:avLst/>
          </a:prstGeom>
          <a:solidFill>
            <a:schemeClr val="accent3">
              <a:lumMod val="40000"/>
              <a:lumOff val="60000"/>
            </a:schemeClr>
          </a:solidFill>
          <a:ln>
            <a:noFill/>
            <a:headEnd/>
            <a:tailEnd/>
          </a:ln>
        </p:spPr>
        <p:style>
          <a:lnRef idx="2">
            <a:schemeClr val="accent3"/>
          </a:lnRef>
          <a:fillRef idx="1">
            <a:schemeClr val="lt1"/>
          </a:fillRef>
          <a:effectRef idx="0">
            <a:schemeClr val="accent3"/>
          </a:effectRef>
          <a:fontRef idx="minor">
            <a:schemeClr val="dk1"/>
          </a:fontRef>
        </p:style>
      </p:pic>
      <p:sp>
        <p:nvSpPr>
          <p:cNvPr id="5" name="TextBox 4"/>
          <p:cNvSpPr txBox="1"/>
          <p:nvPr/>
        </p:nvSpPr>
        <p:spPr>
          <a:xfrm>
            <a:off x="3347864" y="4437112"/>
            <a:ext cx="2880320" cy="1021556"/>
          </a:xfrm>
          <a:prstGeom prst="roundRect">
            <a:avLst/>
          </a:prstGeom>
          <a:solidFill>
            <a:schemeClr val="accent3">
              <a:lumMod val="40000"/>
              <a:lumOff val="60000"/>
            </a:schemeClr>
          </a:solidFill>
          <a:ln>
            <a:solidFill>
              <a:schemeClr val="accent6"/>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buFontTx/>
              <a:buNone/>
              <a:defRPr/>
            </a:pPr>
            <a:r>
              <a:rPr lang="en-GB" dirty="0"/>
              <a:t>Allow colleagues to read-only, </a:t>
            </a:r>
            <a:r>
              <a:rPr lang="en-GB" dirty="0" smtClean="0"/>
              <a:t>read-write, </a:t>
            </a:r>
            <a:r>
              <a:rPr lang="en-GB" dirty="0"/>
              <a:t>or become co-owners</a:t>
            </a:r>
          </a:p>
        </p:txBody>
      </p:sp>
    </p:spTree>
    <p:extLst>
      <p:ext uri="{BB962C8B-B14F-4D97-AF65-F5344CB8AC3E}">
        <p14:creationId xmlns:p14="http://schemas.microsoft.com/office/powerpoint/2010/main" val="4087415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9144000" cy="648072"/>
          </a:xfrm>
        </p:spPr>
        <p:txBody>
          <a:bodyPr>
            <a:normAutofit/>
          </a:bodyPr>
          <a:lstStyle/>
          <a:p>
            <a:pPr algn="l"/>
            <a:r>
              <a:rPr lang="en-GB" dirty="0"/>
              <a:t>Roadmap for </a:t>
            </a:r>
            <a:r>
              <a:rPr lang="en-GB" dirty="0" smtClean="0"/>
              <a:t>2015</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4800" dirty="0">
              <a:solidFill>
                <a:srgbClr val="FF9900"/>
              </a:solidFill>
              <a:latin typeface="+mj-lt"/>
            </a:endParaRPr>
          </a:p>
        </p:txBody>
      </p:sp>
      <p:pic>
        <p:nvPicPr>
          <p:cNvPr id="2050" name="Picture 2" descr="C:\Users\Marta Ribeiro\Desktop\DMPonline\DMPonline roadmap releas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208912" cy="433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338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23528" y="188640"/>
            <a:ext cx="6707088" cy="1143000"/>
          </a:xfrm>
        </p:spPr>
        <p:txBody>
          <a:bodyPr/>
          <a:lstStyle/>
          <a:p>
            <a:pPr algn="l"/>
            <a:r>
              <a:rPr lang="en-GB" altLang="en-US" dirty="0" smtClean="0"/>
              <a:t>DMPonline user group</a:t>
            </a:r>
          </a:p>
        </p:txBody>
      </p:sp>
      <p:sp>
        <p:nvSpPr>
          <p:cNvPr id="30723" name="Content Placeholder 2"/>
          <p:cNvSpPr>
            <a:spLocks noGrp="1"/>
          </p:cNvSpPr>
          <p:nvPr>
            <p:ph idx="1"/>
          </p:nvPr>
        </p:nvSpPr>
        <p:spPr>
          <a:xfrm>
            <a:off x="395536" y="1556792"/>
            <a:ext cx="8393113" cy="4741986"/>
          </a:xfrm>
        </p:spPr>
        <p:txBody>
          <a:bodyPr>
            <a:normAutofit fontScale="92500"/>
          </a:bodyPr>
          <a:lstStyle/>
          <a:p>
            <a:pPr marL="342000" indent="-342000"/>
            <a:r>
              <a:rPr lang="en-GB" altLang="en-US" sz="2400" dirty="0" smtClean="0"/>
              <a:t>Aims to make it easier for the community to feed in ideas and direct the development of DMPonline</a:t>
            </a:r>
          </a:p>
          <a:p>
            <a:pPr marL="342000" indent="-342000"/>
            <a:endParaRPr lang="en-GB" altLang="en-US" sz="2400" dirty="0" smtClean="0"/>
          </a:p>
          <a:p>
            <a:pPr marL="342000" indent="-342000"/>
            <a:r>
              <a:rPr lang="en-GB" altLang="en-US" sz="2400" dirty="0" smtClean="0"/>
              <a:t>We’ll post plans for consultation and periodically hold webinars or face-to-face meetings to gather input on specific aspects of implementation</a:t>
            </a:r>
          </a:p>
          <a:p>
            <a:pPr marL="342000" indent="-342000"/>
            <a:endParaRPr lang="en-GB" altLang="en-US" sz="2400" dirty="0" smtClean="0"/>
          </a:p>
          <a:p>
            <a:pPr marL="342000" indent="-342000"/>
            <a:r>
              <a:rPr lang="en-GB" altLang="en-US" sz="2400" dirty="0" smtClean="0"/>
              <a:t>Hope to get participants covering all roles e.g. researchers, RDM co-ordinators, administrators, developers, funders...</a:t>
            </a:r>
          </a:p>
          <a:p>
            <a:pPr marL="0" indent="0">
              <a:buNone/>
            </a:pPr>
            <a:endParaRPr lang="en-GB" altLang="en-US" sz="2400" dirty="0" smtClean="0"/>
          </a:p>
          <a:p>
            <a:pPr marL="342000" indent="-342000"/>
            <a:r>
              <a:rPr lang="en-GB" altLang="en-US" sz="2400" dirty="0" smtClean="0"/>
              <a:t>Subscribe to the user group listserv at:</a:t>
            </a:r>
          </a:p>
          <a:p>
            <a:pPr marL="742050" lvl="1" indent="-342000">
              <a:buNone/>
            </a:pPr>
            <a:r>
              <a:rPr lang="en-GB" sz="2000" dirty="0" smtClean="0">
                <a:hlinkClick r:id="rId3"/>
              </a:rPr>
              <a:t>www.jiscmail.ac.uk/DMPONLINE-USER-GROUP</a:t>
            </a:r>
            <a:r>
              <a:rPr lang="en-GB" sz="2000" dirty="0" smtClean="0">
                <a:hlinkClick r:id="rId4"/>
              </a:rPr>
              <a:t> </a:t>
            </a:r>
            <a:endParaRPr lang="en-GB" altLang="en-US" sz="2000" dirty="0" smtClean="0">
              <a:hlinkClick r:id="rId4"/>
            </a:endParaRPr>
          </a:p>
          <a:p>
            <a:pPr marL="0" indent="0">
              <a:buNone/>
            </a:pPr>
            <a:endParaRPr lang="en-GB" altLang="en-US" sz="2800" dirty="0" smtClean="0"/>
          </a:p>
        </p:txBody>
      </p:sp>
    </p:spTree>
    <p:extLst>
      <p:ext uri="{BB962C8B-B14F-4D97-AF65-F5344CB8AC3E}">
        <p14:creationId xmlns:p14="http://schemas.microsoft.com/office/powerpoint/2010/main" val="25983932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683568" y="1556792"/>
            <a:ext cx="7772400" cy="4392488"/>
          </a:xfrm>
        </p:spPr>
        <p:txBody>
          <a:bodyPr/>
          <a:lstStyle/>
          <a:p>
            <a:r>
              <a:rPr lang="en-GB" dirty="0" smtClean="0"/>
              <a:t>Understand current workflows and where data management planning might be integrated with other processes (e.g., ethics approval).</a:t>
            </a:r>
          </a:p>
          <a:p>
            <a:endParaRPr lang="en-GB" dirty="0" smtClean="0"/>
          </a:p>
          <a:p>
            <a:r>
              <a:rPr lang="en-GB" dirty="0" smtClean="0"/>
              <a:t>Will you require a copy of the DMP for your records? </a:t>
            </a:r>
          </a:p>
          <a:p>
            <a:endParaRPr lang="en-GB" dirty="0"/>
          </a:p>
          <a:p>
            <a:r>
              <a:rPr lang="en-GB" dirty="0" smtClean="0"/>
              <a:t>Consider how you might use the data contained within DMPs to help with forecasting.</a:t>
            </a:r>
          </a:p>
          <a:p>
            <a:endParaRPr lang="en-GB" dirty="0" smtClean="0"/>
          </a:p>
          <a:p>
            <a:r>
              <a:rPr lang="en-GB" dirty="0" smtClean="0"/>
              <a:t>Consider customising your own template</a:t>
            </a:r>
          </a:p>
          <a:p>
            <a:endParaRPr lang="en-GB" dirty="0"/>
          </a:p>
        </p:txBody>
      </p:sp>
    </p:spTree>
    <p:extLst>
      <p:ext uri="{BB962C8B-B14F-4D97-AF65-F5344CB8AC3E}">
        <p14:creationId xmlns:p14="http://schemas.microsoft.com/office/powerpoint/2010/main" val="3833804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47664" y="1772816"/>
            <a:ext cx="5832475" cy="914400"/>
          </a:xfrm>
        </p:spPr>
        <p:txBody>
          <a:bodyPr>
            <a:normAutofit/>
          </a:bodyPr>
          <a:lstStyle/>
          <a:p>
            <a:pPr eaLnBrk="1" hangingPunct="1"/>
            <a:r>
              <a:rPr lang="en-GB" altLang="en-US" dirty="0" smtClean="0"/>
              <a:t>Thanks – any questions?</a:t>
            </a:r>
          </a:p>
        </p:txBody>
      </p:sp>
      <p:sp>
        <p:nvSpPr>
          <p:cNvPr id="22531" name="Rectangle 3"/>
          <p:cNvSpPr>
            <a:spLocks noGrp="1" noChangeArrowheads="1"/>
          </p:cNvSpPr>
          <p:nvPr>
            <p:ph idx="1"/>
          </p:nvPr>
        </p:nvSpPr>
        <p:spPr>
          <a:xfrm>
            <a:off x="755576" y="2924944"/>
            <a:ext cx="7672015" cy="3384550"/>
          </a:xfrm>
        </p:spPr>
        <p:txBody>
          <a:bodyPr>
            <a:normAutofit lnSpcReduction="10000"/>
          </a:bodyPr>
          <a:lstStyle/>
          <a:p>
            <a:pPr eaLnBrk="1" hangingPunct="1">
              <a:buFontTx/>
              <a:buNone/>
              <a:defRPr/>
            </a:pPr>
            <a:endParaRPr lang="en-GB" sz="2400" dirty="0" smtClean="0">
              <a:solidFill>
                <a:srgbClr val="FC6204"/>
              </a:solidFill>
            </a:endParaRPr>
          </a:p>
          <a:p>
            <a:pPr algn="ctr" eaLnBrk="1" hangingPunct="1">
              <a:buFontTx/>
              <a:buNone/>
              <a:defRPr/>
            </a:pPr>
            <a:r>
              <a:rPr lang="en-GB" sz="2800" dirty="0" smtClean="0"/>
              <a:t>DMP guidance, tools and resources:</a:t>
            </a:r>
          </a:p>
          <a:p>
            <a:pPr algn="ctr">
              <a:buNone/>
              <a:defRPr/>
            </a:pPr>
            <a:r>
              <a:rPr lang="en-GB" sz="2400" dirty="0" smtClean="0">
                <a:hlinkClick r:id="rId3"/>
              </a:rPr>
              <a:t>www.dcc.ac.uk/resources/data-management-plans</a:t>
            </a:r>
            <a:r>
              <a:rPr lang="en-GB" sz="2800" dirty="0" smtClean="0"/>
              <a:t> </a:t>
            </a:r>
            <a:endParaRPr lang="en-GB" sz="3600" u="sng" dirty="0"/>
          </a:p>
          <a:p>
            <a:pPr algn="ctr">
              <a:buFont typeface="Arial" charset="0"/>
              <a:buNone/>
              <a:defRPr/>
            </a:pPr>
            <a:endParaRPr lang="en-GB" sz="2800" dirty="0" smtClean="0"/>
          </a:p>
          <a:p>
            <a:pPr algn="ctr">
              <a:buFont typeface="Arial" charset="0"/>
              <a:buNone/>
              <a:defRPr/>
            </a:pPr>
            <a:r>
              <a:rPr lang="en-GB" sz="2800" dirty="0" smtClean="0"/>
              <a:t>Follow </a:t>
            </a:r>
            <a:r>
              <a:rPr lang="en-GB" sz="2800" dirty="0"/>
              <a:t>us on </a:t>
            </a:r>
            <a:r>
              <a:rPr lang="en-GB" sz="2800" dirty="0" smtClean="0"/>
              <a:t>twitter:</a:t>
            </a:r>
          </a:p>
          <a:p>
            <a:pPr algn="ctr">
              <a:buFont typeface="Arial" charset="0"/>
              <a:buNone/>
              <a:defRPr/>
            </a:pPr>
            <a:r>
              <a:rPr lang="en-GB" sz="2800" dirty="0" smtClean="0"/>
              <a:t> </a:t>
            </a:r>
            <a:r>
              <a:rPr lang="en-GB" sz="2800" dirty="0"/>
              <a:t>@digitalcuration and </a:t>
            </a:r>
            <a:r>
              <a:rPr lang="en-GB" sz="2800" dirty="0" smtClean="0"/>
              <a:t>#DMPonline</a:t>
            </a:r>
            <a:endParaRPr lang="en-GB" sz="2800" dirty="0"/>
          </a:p>
          <a:p>
            <a:pPr eaLnBrk="1" hangingPunct="1">
              <a:buFontTx/>
              <a:buNone/>
              <a:defRPr/>
            </a:pPr>
            <a:r>
              <a:rPr lang="en-GB" sz="2200" dirty="0" smtClean="0"/>
              <a:t>	</a:t>
            </a:r>
          </a:p>
          <a:p>
            <a:pPr eaLnBrk="1" hangingPunct="1">
              <a:buFontTx/>
              <a:buNone/>
              <a:defRPr/>
            </a:pPr>
            <a:endParaRPr lang="en-GB" sz="2000" dirty="0" smtClean="0"/>
          </a:p>
          <a:p>
            <a:pPr eaLnBrk="1" hangingPunct="1">
              <a:buFontTx/>
              <a:buNone/>
              <a:defRPr/>
            </a:pPr>
            <a:endParaRPr lang="en-GB" sz="2400" dirty="0" smtClean="0"/>
          </a:p>
        </p:txBody>
      </p:sp>
    </p:spTree>
    <p:extLst>
      <p:ext uri="{BB962C8B-B14F-4D97-AF65-F5344CB8AC3E}">
        <p14:creationId xmlns:p14="http://schemas.microsoft.com/office/powerpoint/2010/main" val="325112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0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728353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01711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dirty="0"/>
              <a:t>“</a:t>
            </a:r>
            <a:r>
              <a:rPr lang="en-GB" altLang="en-US" sz="2800" dirty="0"/>
              <a:t>Research </a:t>
            </a:r>
            <a:r>
              <a:rPr lang="en-GB" altLang="en-US" sz="2800" b="1" dirty="0">
                <a:solidFill>
                  <a:srgbClr val="FF0000"/>
                </a:solidFill>
              </a:rPr>
              <a:t>organisations</a:t>
            </a:r>
            <a:r>
              <a:rPr lang="en-GB" altLang="en-US" sz="2800" dirty="0"/>
              <a:t>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dirty="0"/>
              <a:t>”</a:t>
            </a:r>
            <a:endParaRPr lang="en-GB" altLang="en-US" sz="1800" i="1" dirty="0"/>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46957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Planning to Share</a:t>
            </a:r>
            <a:endParaRPr lang="en-GB" sz="5400" kern="0" dirty="0">
              <a:solidFill>
                <a:schemeClr val="bg1"/>
              </a:solidFill>
            </a:endParaRPr>
          </a:p>
        </p:txBody>
      </p:sp>
    </p:spTree>
    <p:extLst>
      <p:ext uri="{BB962C8B-B14F-4D97-AF65-F5344CB8AC3E}">
        <p14:creationId xmlns:p14="http://schemas.microsoft.com/office/powerpoint/2010/main" val="54246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2313</TotalTime>
  <Words>5181</Words>
  <Application>Microsoft Office PowerPoint</Application>
  <PresentationFormat>On-screen Show (4:3)</PresentationFormat>
  <Paragraphs>494</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1_Blank Presentation</vt:lpstr>
      <vt:lpstr>Integrating data management planning into the pre-award, in award and post-award stages</vt:lpstr>
      <vt:lpstr>About this course</vt:lpstr>
      <vt:lpstr>Data Management Planning</vt:lpstr>
      <vt:lpstr>PowerPoint Presentation</vt:lpstr>
      <vt:lpstr>Funders’ expectations of public access</vt:lpstr>
      <vt:lpstr>Research funder data policies</vt:lpstr>
      <vt:lpstr>Ultimately funders expect:</vt:lpstr>
      <vt:lpstr>PowerPoint Presentation</vt:lpstr>
      <vt:lpstr>Data Management Planning</vt:lpstr>
      <vt:lpstr>Benefits related to sharing data</vt:lpstr>
      <vt:lpstr>Who else is involved in data sharing? </vt:lpstr>
      <vt:lpstr>Managing restrictions on sharing</vt:lpstr>
      <vt:lpstr>Use appropriate repositories - institutional</vt:lpstr>
      <vt:lpstr>Use appropriate repositories - external</vt:lpstr>
      <vt:lpstr>Data Catalogues</vt:lpstr>
      <vt:lpstr>Tips for improving data reuse</vt:lpstr>
      <vt:lpstr>Data Management Planning</vt:lpstr>
      <vt:lpstr>What is a data management plan (DMP)?</vt:lpstr>
      <vt:lpstr>PowerPoint Presentation</vt:lpstr>
      <vt:lpstr>Why bother? </vt:lpstr>
      <vt:lpstr>PowerPoint Presentation</vt:lpstr>
      <vt:lpstr>Data Management Planning</vt:lpstr>
      <vt:lpstr>Sign up or sign in</vt:lpstr>
      <vt:lpstr>‘My plans’ page</vt:lpstr>
      <vt:lpstr>Creating a plan</vt:lpstr>
      <vt:lpstr>Use standard identifiers wherever you can </vt:lpstr>
      <vt:lpstr>Plan details: summary</vt:lpstr>
      <vt:lpstr>Overview of sections in a DMP</vt:lpstr>
      <vt:lpstr>Answering questions</vt:lpstr>
      <vt:lpstr>Admin interface for HEI guidance </vt:lpstr>
      <vt:lpstr>Provide examples and suggested answers</vt:lpstr>
      <vt:lpstr>Dropdown options and default styles</vt:lpstr>
      <vt:lpstr>Organisational guidance</vt:lpstr>
      <vt:lpstr>Guidance can be set at multiple levels</vt:lpstr>
      <vt:lpstr>Local guidance is now presented to users</vt:lpstr>
      <vt:lpstr>Co-writing DMPs</vt:lpstr>
      <vt:lpstr>Exporting DMPs</vt:lpstr>
      <vt:lpstr>Consider any costs that need to be included in grant application </vt:lpstr>
      <vt:lpstr>Tips for researchers writing DMPs</vt:lpstr>
      <vt:lpstr>Data Management Planning</vt:lpstr>
      <vt:lpstr>And templates can have multiple phases</vt:lpstr>
      <vt:lpstr>Data Management Planning</vt:lpstr>
      <vt:lpstr>PowerPoint Presentation</vt:lpstr>
      <vt:lpstr>Exporting DMPs</vt:lpstr>
      <vt:lpstr>Sharing plans</vt:lpstr>
      <vt:lpstr>Roadmap for 2015</vt:lpstr>
      <vt:lpstr>DMPonline user group</vt:lpstr>
      <vt:lpstr>Summary</vt:lpstr>
      <vt:lpstr>Thanks – any questions?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250</cp:revision>
  <cp:lastPrinted>2014-06-03T16:34:26Z</cp:lastPrinted>
  <dcterms:created xsi:type="dcterms:W3CDTF">2013-04-05T08:58:21Z</dcterms:created>
  <dcterms:modified xsi:type="dcterms:W3CDTF">2016-03-09T15:29:50Z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